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56" r:id="rId2"/>
    <p:sldId id="276" r:id="rId3"/>
    <p:sldId id="278" r:id="rId4"/>
    <p:sldId id="279" r:id="rId5"/>
    <p:sldId id="280" r:id="rId6"/>
    <p:sldId id="265" r:id="rId7"/>
    <p:sldId id="277" r:id="rId8"/>
    <p:sldId id="281" r:id="rId9"/>
    <p:sldId id="282" r:id="rId10"/>
    <p:sldId id="283" r:id="rId11"/>
    <p:sldId id="284" r:id="rId12"/>
    <p:sldId id="285" r:id="rId13"/>
    <p:sldId id="286" r:id="rId14"/>
    <p:sldId id="287" r:id="rId15"/>
    <p:sldId id="288" r:id="rId16"/>
    <p:sldId id="293" r:id="rId17"/>
    <p:sldId id="295" r:id="rId18"/>
    <p:sldId id="296" r:id="rId19"/>
    <p:sldId id="289" r:id="rId20"/>
    <p:sldId id="290" r:id="rId21"/>
    <p:sldId id="291" r:id="rId22"/>
    <p:sldId id="292" r:id="rId23"/>
    <p:sldId id="297" r:id="rId24"/>
    <p:sldId id="298" r:id="rId25"/>
    <p:sldId id="299" r:id="rId26"/>
    <p:sldId id="30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1F4B94-A20C-44B4-B800-EFCE48F309D2}" v="33" dt="2024-07-27T16:22:50.9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89" d="100"/>
          <a:sy n="89" d="100"/>
        </p:scale>
        <p:origin x="466" y="72"/>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7/27/2024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jpg>
</file>

<file path=ppt/media/image5.jpg>
</file>

<file path=ppt/media/image6.jpg>
</file>

<file path=ppt/media/image7.jpg>
</file>

<file path=ppt/media/image8.jp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7/27/2024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7/27/2024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7/27/2024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7/27/2024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7/27/2024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7/27/2024</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7/27/2024</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7/27/2024</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7/27/2024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7/27/2024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7/27/2024</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pixabay.com/en/thank-you-letters-2204270/" TargetMode="External"/><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IITISoC’24 IVR3: MICROMOUSE</a:t>
            </a:r>
            <a:endParaRPr dirty="0"/>
          </a:p>
        </p:txBody>
      </p:sp>
      <p:sp>
        <p:nvSpPr>
          <p:cNvPr id="3" name="Subtitle 2"/>
          <p:cNvSpPr>
            <a:spLocks noGrp="1"/>
          </p:cNvSpPr>
          <p:nvPr>
            <p:ph type="subTitle" idx="1"/>
          </p:nvPr>
        </p:nvSpPr>
        <p:spPr/>
        <p:txBody>
          <a:bodyPr/>
          <a:lstStyle/>
          <a:p>
            <a:r>
              <a:rPr lang="en-US" dirty="0"/>
              <a:t>Final Report</a:t>
            </a:r>
            <a:endParaRPr dirty="0"/>
          </a:p>
        </p:txBody>
      </p:sp>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3BD189-E119-A18F-D8E2-00C22AD80798}"/>
              </a:ext>
            </a:extLst>
          </p:cNvPr>
          <p:cNvSpPr>
            <a:spLocks noGrp="1"/>
          </p:cNvSpPr>
          <p:nvPr>
            <p:ph idx="1"/>
          </p:nvPr>
        </p:nvSpPr>
        <p:spPr>
          <a:xfrm>
            <a:off x="1524000" y="332656"/>
            <a:ext cx="9144000" cy="5763344"/>
          </a:xfrm>
        </p:spPr>
        <p:txBody>
          <a:bodyPr/>
          <a:lstStyle/>
          <a:p>
            <a:r>
              <a:rPr lang="en-US" dirty="0"/>
              <a:t>Maze 2</a:t>
            </a:r>
            <a:endParaRPr lang="en-IN" dirty="0"/>
          </a:p>
        </p:txBody>
      </p:sp>
      <p:pic>
        <p:nvPicPr>
          <p:cNvPr id="4" name="Maze2">
            <a:hlinkClick r:id="" action="ppaction://media"/>
            <a:extLst>
              <a:ext uri="{FF2B5EF4-FFF2-40B4-BE49-F238E27FC236}">
                <a16:creationId xmlns:a16="http://schemas.microsoft.com/office/drawing/2014/main" id="{B8CBD2F4-F537-F5D3-91B9-4BFEF566F4B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4000" y="980728"/>
            <a:ext cx="9542112" cy="4896544"/>
          </a:xfrm>
          <a:prstGeom prst="rect">
            <a:avLst/>
          </a:prstGeom>
        </p:spPr>
      </p:pic>
    </p:spTree>
    <p:extLst>
      <p:ext uri="{BB962C8B-B14F-4D97-AF65-F5344CB8AC3E}">
        <p14:creationId xmlns:p14="http://schemas.microsoft.com/office/powerpoint/2010/main" val="99786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747CB-3541-0957-28E1-5BBFADA9A9A7}"/>
              </a:ext>
            </a:extLst>
          </p:cNvPr>
          <p:cNvSpPr>
            <a:spLocks noGrp="1"/>
          </p:cNvSpPr>
          <p:nvPr>
            <p:ph type="title"/>
          </p:nvPr>
        </p:nvSpPr>
        <p:spPr/>
        <p:txBody>
          <a:bodyPr anchor="t"/>
          <a:lstStyle/>
          <a:p>
            <a:r>
              <a:rPr lang="en-US" dirty="0"/>
              <a:t>Hardware Elements Required</a:t>
            </a:r>
            <a:endParaRPr lang="en-IN" dirty="0"/>
          </a:p>
        </p:txBody>
      </p:sp>
      <p:sp>
        <p:nvSpPr>
          <p:cNvPr id="3" name="Content Placeholder 2">
            <a:extLst>
              <a:ext uri="{FF2B5EF4-FFF2-40B4-BE49-F238E27FC236}">
                <a16:creationId xmlns:a16="http://schemas.microsoft.com/office/drawing/2014/main" id="{D4CDAE8C-4312-5D10-0AD9-0372A76B2875}"/>
              </a:ext>
            </a:extLst>
          </p:cNvPr>
          <p:cNvSpPr>
            <a:spLocks noGrp="1"/>
          </p:cNvSpPr>
          <p:nvPr>
            <p:ph idx="1"/>
          </p:nvPr>
        </p:nvSpPr>
        <p:spPr>
          <a:xfrm>
            <a:off x="1524000" y="1268760"/>
            <a:ext cx="9144000" cy="4968552"/>
          </a:xfrm>
        </p:spPr>
        <p:txBody>
          <a:bodyPr>
            <a:normAutofit fontScale="92500" lnSpcReduction="20000"/>
          </a:bodyPr>
          <a:lstStyle/>
          <a:p>
            <a:pPr marL="0" indent="0">
              <a:buNone/>
            </a:pPr>
            <a:r>
              <a:rPr lang="en-US" dirty="0"/>
              <a:t>A micromouse robot necessitates a careful selection of components to ensure efficient navigation and maze solving capabilities. The core hardware elements include:</a:t>
            </a:r>
          </a:p>
          <a:p>
            <a:r>
              <a:rPr lang="en-US" b="1" dirty="0"/>
              <a:t>Microcontroller: </a:t>
            </a:r>
            <a:r>
              <a:rPr lang="en-US" dirty="0"/>
              <a:t>The microcontroller serves as the robot's brain, handling sensor data, motor control, and algorithm execution. Its processing power, memory, and peripheral capabilities are crucial.</a:t>
            </a:r>
          </a:p>
          <a:p>
            <a:r>
              <a:rPr lang="en-US" b="1" dirty="0"/>
              <a:t>Sensors: </a:t>
            </a:r>
            <a:r>
              <a:rPr lang="en-US" dirty="0"/>
              <a:t>To perceive the environment, a micromouse employs various sensors to detect maze walls for navigation, measure distances to obstacles, provide information about the robot's orientation and movement.</a:t>
            </a:r>
          </a:p>
          <a:p>
            <a:r>
              <a:rPr lang="en-US" b="1" dirty="0"/>
              <a:t>Motors: </a:t>
            </a:r>
            <a:r>
              <a:rPr lang="en-US" dirty="0"/>
              <a:t>Driving the micromouse, motors are responsible for locomotion. Coreless DC motors are commonly preferred for their efficiency and precision.</a:t>
            </a:r>
          </a:p>
          <a:p>
            <a:r>
              <a:rPr lang="en-US" b="1" dirty="0"/>
              <a:t>Motor Driver: </a:t>
            </a:r>
            <a:r>
              <a:rPr lang="en-US" dirty="0"/>
              <a:t>To interface between the microcontroller and motors, a motor driver is essential. It amplifies control signals and provides necessary current to the motors.</a:t>
            </a:r>
          </a:p>
          <a:p>
            <a:r>
              <a:rPr lang="en-US" b="1" dirty="0"/>
              <a:t>Power Source: </a:t>
            </a:r>
            <a:r>
              <a:rPr lang="en-US" dirty="0"/>
              <a:t>A reliable power source, such as a battery pack, is required to supply energy to the entire system. Considerations include capacity, weight, and voltage compatibility.</a:t>
            </a:r>
          </a:p>
          <a:p>
            <a:pPr marL="0" indent="0">
              <a:buNone/>
            </a:pPr>
            <a:r>
              <a:rPr lang="en-US" dirty="0"/>
              <a:t>By carefully selecting and integrating these components, a robust and efficient micromouse can be constructed.</a:t>
            </a:r>
          </a:p>
          <a:p>
            <a:endParaRPr lang="en-IN" dirty="0"/>
          </a:p>
        </p:txBody>
      </p:sp>
    </p:spTree>
    <p:extLst>
      <p:ext uri="{BB962C8B-B14F-4D97-AF65-F5344CB8AC3E}">
        <p14:creationId xmlns:p14="http://schemas.microsoft.com/office/powerpoint/2010/main" val="1698116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9D3A-810C-0E6D-9431-CC0A8737E226}"/>
              </a:ext>
            </a:extLst>
          </p:cNvPr>
          <p:cNvSpPr>
            <a:spLocks noGrp="1"/>
          </p:cNvSpPr>
          <p:nvPr>
            <p:ph type="title"/>
          </p:nvPr>
        </p:nvSpPr>
        <p:spPr>
          <a:xfrm>
            <a:off x="1524000" y="332656"/>
            <a:ext cx="9144000" cy="1267544"/>
          </a:xfrm>
        </p:spPr>
        <p:txBody>
          <a:bodyPr anchor="t"/>
          <a:lstStyle/>
          <a:p>
            <a:r>
              <a:rPr lang="en-US" dirty="0"/>
              <a:t>Sensor Selection</a:t>
            </a:r>
            <a:endParaRPr lang="en-IN" dirty="0"/>
          </a:p>
        </p:txBody>
      </p:sp>
      <p:sp>
        <p:nvSpPr>
          <p:cNvPr id="3" name="Content Placeholder 2">
            <a:extLst>
              <a:ext uri="{FF2B5EF4-FFF2-40B4-BE49-F238E27FC236}">
                <a16:creationId xmlns:a16="http://schemas.microsoft.com/office/drawing/2014/main" id="{AB195467-AE9A-76D6-49B4-0FCDC93C60A4}"/>
              </a:ext>
            </a:extLst>
          </p:cNvPr>
          <p:cNvSpPr>
            <a:spLocks noGrp="1"/>
          </p:cNvSpPr>
          <p:nvPr>
            <p:ph idx="1"/>
          </p:nvPr>
        </p:nvSpPr>
        <p:spPr>
          <a:xfrm>
            <a:off x="839416" y="908720"/>
            <a:ext cx="10513168" cy="5760640"/>
          </a:xfrm>
        </p:spPr>
        <p:txBody>
          <a:bodyPr>
            <a:noAutofit/>
          </a:bodyPr>
          <a:lstStyle/>
          <a:p>
            <a:pPr>
              <a:lnSpc>
                <a:spcPct val="100000"/>
              </a:lnSpc>
              <a:spcBef>
                <a:spcPts val="600"/>
              </a:spcBef>
            </a:pPr>
            <a:r>
              <a:rPr lang="en-US" sz="1100" b="1" dirty="0"/>
              <a:t>Infrared (IR) Sensors:</a:t>
            </a:r>
          </a:p>
          <a:p>
            <a:pPr marL="457200" indent="-457200">
              <a:lnSpc>
                <a:spcPct val="100000"/>
              </a:lnSpc>
              <a:spcBef>
                <a:spcPts val="600"/>
              </a:spcBef>
              <a:buFont typeface="+mj-lt"/>
              <a:buAutoNum type="arabicPeriod"/>
            </a:pPr>
            <a:r>
              <a:rPr lang="en-US" sz="1000" b="1" dirty="0"/>
              <a:t>Proximity Detection</a:t>
            </a:r>
          </a:p>
          <a:p>
            <a:pPr marL="0" indent="0">
              <a:lnSpc>
                <a:spcPct val="100000"/>
              </a:lnSpc>
              <a:spcBef>
                <a:spcPts val="600"/>
              </a:spcBef>
              <a:buNone/>
            </a:pPr>
            <a:r>
              <a:rPr lang="en-US" sz="1000" dirty="0"/>
              <a:t>	Short Range Accuracy</a:t>
            </a:r>
          </a:p>
          <a:p>
            <a:pPr marL="0" indent="0">
              <a:lnSpc>
                <a:spcPct val="100000"/>
              </a:lnSpc>
              <a:spcBef>
                <a:spcPts val="600"/>
              </a:spcBef>
              <a:buNone/>
            </a:pPr>
            <a:r>
              <a:rPr lang="en-US" sz="1000" dirty="0"/>
              <a:t>	High Precision</a:t>
            </a:r>
          </a:p>
          <a:p>
            <a:pPr marL="457200" indent="-457200">
              <a:lnSpc>
                <a:spcPct val="100000"/>
              </a:lnSpc>
              <a:spcBef>
                <a:spcPts val="600"/>
              </a:spcBef>
              <a:buAutoNum type="arabicPeriod" startAt="2"/>
            </a:pPr>
            <a:r>
              <a:rPr lang="en-US" sz="1000" b="1" dirty="0"/>
              <a:t>Speed</a:t>
            </a:r>
          </a:p>
          <a:p>
            <a:pPr marL="0" indent="0">
              <a:lnSpc>
                <a:spcPct val="100000"/>
              </a:lnSpc>
              <a:spcBef>
                <a:spcPts val="600"/>
              </a:spcBef>
              <a:buNone/>
            </a:pPr>
            <a:r>
              <a:rPr lang="en-US" sz="1000" dirty="0"/>
              <a:t>	Fast Response Time</a:t>
            </a:r>
          </a:p>
          <a:p>
            <a:pPr marL="0" indent="0">
              <a:lnSpc>
                <a:spcPct val="100000"/>
              </a:lnSpc>
              <a:spcBef>
                <a:spcPts val="600"/>
              </a:spcBef>
              <a:buNone/>
            </a:pPr>
            <a:r>
              <a:rPr lang="en-US" sz="1000" dirty="0"/>
              <a:t>	Real-Time Processing</a:t>
            </a:r>
          </a:p>
          <a:p>
            <a:pPr marL="457200" indent="-457200">
              <a:lnSpc>
                <a:spcPct val="100000"/>
              </a:lnSpc>
              <a:spcBef>
                <a:spcPts val="600"/>
              </a:spcBef>
              <a:buAutoNum type="arabicPeriod" startAt="3"/>
            </a:pPr>
            <a:r>
              <a:rPr lang="en-US" sz="1000" b="1" dirty="0"/>
              <a:t>Size and Weight</a:t>
            </a:r>
          </a:p>
          <a:p>
            <a:pPr marL="0" indent="0">
              <a:lnSpc>
                <a:spcPct val="100000"/>
              </a:lnSpc>
              <a:spcBef>
                <a:spcPts val="600"/>
              </a:spcBef>
              <a:buNone/>
            </a:pPr>
            <a:r>
              <a:rPr lang="en-US" sz="1000" dirty="0"/>
              <a:t>	Compact</a:t>
            </a:r>
          </a:p>
          <a:p>
            <a:pPr marL="457200" indent="-457200">
              <a:lnSpc>
                <a:spcPct val="100000"/>
              </a:lnSpc>
              <a:spcBef>
                <a:spcPts val="600"/>
              </a:spcBef>
              <a:buAutoNum type="arabicPeriod" startAt="4"/>
            </a:pPr>
            <a:r>
              <a:rPr lang="en-US" sz="1000" b="1" dirty="0"/>
              <a:t>Power Consumption</a:t>
            </a:r>
          </a:p>
          <a:p>
            <a:pPr marL="0" indent="0">
              <a:lnSpc>
                <a:spcPct val="100000"/>
              </a:lnSpc>
              <a:spcBef>
                <a:spcPts val="600"/>
              </a:spcBef>
              <a:buNone/>
            </a:pPr>
            <a:r>
              <a:rPr lang="en-US" sz="1000" dirty="0"/>
              <a:t>	Low Power Requirements</a:t>
            </a:r>
          </a:p>
          <a:p>
            <a:pPr>
              <a:lnSpc>
                <a:spcPct val="100000"/>
              </a:lnSpc>
              <a:spcBef>
                <a:spcPts val="600"/>
              </a:spcBef>
            </a:pPr>
            <a:r>
              <a:rPr lang="en-IN" sz="1100" b="1" dirty="0"/>
              <a:t>Ultrasonic Sensors:</a:t>
            </a:r>
          </a:p>
          <a:p>
            <a:pPr marL="457200" indent="-457200">
              <a:lnSpc>
                <a:spcPct val="100000"/>
              </a:lnSpc>
              <a:spcBef>
                <a:spcPts val="600"/>
              </a:spcBef>
              <a:buAutoNum type="arabicPeriod"/>
            </a:pPr>
            <a:r>
              <a:rPr lang="en-US" sz="1000" b="1" dirty="0"/>
              <a:t>Distance Measurement</a:t>
            </a:r>
          </a:p>
          <a:p>
            <a:pPr marL="0" indent="0">
              <a:lnSpc>
                <a:spcPct val="100000"/>
              </a:lnSpc>
              <a:spcBef>
                <a:spcPts val="600"/>
              </a:spcBef>
              <a:buNone/>
            </a:pPr>
            <a:r>
              <a:rPr lang="en-US" sz="1000" dirty="0"/>
              <a:t> 	Longer Range</a:t>
            </a:r>
          </a:p>
          <a:p>
            <a:pPr marL="0" indent="0">
              <a:lnSpc>
                <a:spcPct val="100000"/>
              </a:lnSpc>
              <a:spcBef>
                <a:spcPts val="600"/>
              </a:spcBef>
              <a:buNone/>
            </a:pPr>
            <a:r>
              <a:rPr lang="en-US" sz="1000" dirty="0"/>
              <a:t>	Versatility</a:t>
            </a:r>
          </a:p>
          <a:p>
            <a:pPr marL="457200" indent="-457200">
              <a:lnSpc>
                <a:spcPct val="100000"/>
              </a:lnSpc>
              <a:spcBef>
                <a:spcPts val="600"/>
              </a:spcBef>
              <a:buAutoNum type="arabicPeriod" startAt="2"/>
            </a:pPr>
            <a:r>
              <a:rPr lang="en-US" sz="1000" b="1" dirty="0"/>
              <a:t>Obstacle Detection</a:t>
            </a:r>
          </a:p>
          <a:p>
            <a:pPr marL="0" indent="0">
              <a:lnSpc>
                <a:spcPct val="100000"/>
              </a:lnSpc>
              <a:spcBef>
                <a:spcPts val="600"/>
              </a:spcBef>
              <a:buNone/>
            </a:pPr>
            <a:r>
              <a:rPr lang="en-US" sz="1000" dirty="0"/>
              <a:t>	Wide Coverage</a:t>
            </a:r>
          </a:p>
          <a:p>
            <a:pPr marL="0" indent="0">
              <a:lnSpc>
                <a:spcPct val="100000"/>
              </a:lnSpc>
              <a:spcBef>
                <a:spcPts val="600"/>
              </a:spcBef>
              <a:buNone/>
            </a:pPr>
            <a:r>
              <a:rPr lang="en-US" sz="1000" dirty="0"/>
              <a:t>	Reflection Handling</a:t>
            </a:r>
          </a:p>
          <a:p>
            <a:pPr>
              <a:lnSpc>
                <a:spcPct val="100000"/>
              </a:lnSpc>
              <a:spcBef>
                <a:spcPts val="600"/>
              </a:spcBef>
            </a:pPr>
            <a:r>
              <a:rPr lang="en-IN" sz="1100" b="1" dirty="0"/>
              <a:t>Integration benefits:</a:t>
            </a:r>
          </a:p>
          <a:p>
            <a:pPr marL="457200" indent="-457200">
              <a:lnSpc>
                <a:spcPct val="100000"/>
              </a:lnSpc>
              <a:spcBef>
                <a:spcPts val="600"/>
              </a:spcBef>
              <a:buAutoNum type="arabicPeriod"/>
            </a:pPr>
            <a:r>
              <a:rPr lang="en-US" sz="1000" b="1" dirty="0"/>
              <a:t>Enhanced Navigation:</a:t>
            </a:r>
            <a:r>
              <a:rPr lang="en-US" sz="1000" dirty="0"/>
              <a:t> Combining IR and ultrasonic sensors allows the micromouse to have a more comprehensive understanding of its surroundings, leading to better navigation and obstacle avoidance.  </a:t>
            </a:r>
          </a:p>
          <a:p>
            <a:pPr marL="457200" indent="-457200">
              <a:lnSpc>
                <a:spcPct val="100000"/>
              </a:lnSpc>
              <a:spcBef>
                <a:spcPts val="600"/>
              </a:spcBef>
              <a:buAutoNum type="arabicPeriod"/>
            </a:pPr>
            <a:r>
              <a:rPr lang="en-US" sz="1000" b="1" dirty="0"/>
              <a:t>Adaptive Strategies: </a:t>
            </a:r>
            <a:r>
              <a:rPr lang="en-US" sz="1000" dirty="0"/>
              <a:t>The micromouse can adapt its navigation strategy based on the readings from both types of sensors, optimizing its pathfinding and maze-solving capabilities.</a:t>
            </a:r>
          </a:p>
          <a:p>
            <a:pPr marL="457200" indent="-457200">
              <a:lnSpc>
                <a:spcPct val="100000"/>
              </a:lnSpc>
              <a:spcBef>
                <a:spcPts val="600"/>
              </a:spcBef>
              <a:buAutoNum type="arabicPeriod"/>
            </a:pPr>
            <a:r>
              <a:rPr lang="en-US" sz="1000" b="1" dirty="0"/>
              <a:t>Error Reduction: </a:t>
            </a:r>
            <a:r>
              <a:rPr lang="en-US" sz="1000" dirty="0"/>
              <a:t>Using multiple sensors reduces the likelihood of errors caused by sensor limitations or environmental factors, improving overall performance and reliability.</a:t>
            </a:r>
          </a:p>
          <a:p>
            <a:pPr marL="0" indent="0">
              <a:lnSpc>
                <a:spcPct val="100000"/>
              </a:lnSpc>
              <a:spcBef>
                <a:spcPts val="600"/>
              </a:spcBef>
              <a:buNone/>
            </a:pPr>
            <a:endParaRPr lang="en-US" sz="1000" dirty="0"/>
          </a:p>
          <a:p>
            <a:pPr marL="0" indent="0">
              <a:lnSpc>
                <a:spcPct val="100000"/>
              </a:lnSpc>
              <a:spcBef>
                <a:spcPts val="600"/>
              </a:spcBef>
              <a:buNone/>
            </a:pPr>
            <a:r>
              <a:rPr lang="en-US" sz="1000" dirty="0"/>
              <a:t>By leveraging the complementary strengths of IR and ultrasonic sensors, a micromouse can achieve more accurate, efficient, and reliable navigation in a maze environment.</a:t>
            </a:r>
            <a:endParaRPr lang="en-IN" sz="1000" dirty="0"/>
          </a:p>
        </p:txBody>
      </p:sp>
      <p:pic>
        <p:nvPicPr>
          <p:cNvPr id="5" name="Picture 4">
            <a:extLst>
              <a:ext uri="{FF2B5EF4-FFF2-40B4-BE49-F238E27FC236}">
                <a16:creationId xmlns:a16="http://schemas.microsoft.com/office/drawing/2014/main" id="{B176DFB1-1C54-374C-CDB5-F6E8D98998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1448" y="2868533"/>
            <a:ext cx="3855310" cy="2156890"/>
          </a:xfrm>
          <a:prstGeom prst="rect">
            <a:avLst/>
          </a:prstGeom>
        </p:spPr>
      </p:pic>
      <p:pic>
        <p:nvPicPr>
          <p:cNvPr id="7" name="Picture 6">
            <a:extLst>
              <a:ext uri="{FF2B5EF4-FFF2-40B4-BE49-F238E27FC236}">
                <a16:creationId xmlns:a16="http://schemas.microsoft.com/office/drawing/2014/main" id="{44FF6D51-E10B-4688-090E-2F17FB749A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2264" y="476122"/>
            <a:ext cx="2124241" cy="2248155"/>
          </a:xfrm>
          <a:prstGeom prst="rect">
            <a:avLst/>
          </a:prstGeom>
        </p:spPr>
      </p:pic>
    </p:spTree>
    <p:extLst>
      <p:ext uri="{BB962C8B-B14F-4D97-AF65-F5344CB8AC3E}">
        <p14:creationId xmlns:p14="http://schemas.microsoft.com/office/powerpoint/2010/main" val="16029865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6CB4A-3D2D-63B6-CE54-AE389B76E0E3}"/>
              </a:ext>
            </a:extLst>
          </p:cNvPr>
          <p:cNvSpPr>
            <a:spLocks noGrp="1"/>
          </p:cNvSpPr>
          <p:nvPr>
            <p:ph type="title"/>
          </p:nvPr>
        </p:nvSpPr>
        <p:spPr>
          <a:xfrm>
            <a:off x="1524000" y="332656"/>
            <a:ext cx="9144000" cy="1267544"/>
          </a:xfrm>
        </p:spPr>
        <p:txBody>
          <a:bodyPr anchor="t"/>
          <a:lstStyle/>
          <a:p>
            <a:r>
              <a:rPr lang="en-US" dirty="0"/>
              <a:t>Microcontroller Selection</a:t>
            </a:r>
            <a:endParaRPr lang="en-IN" dirty="0"/>
          </a:p>
        </p:txBody>
      </p:sp>
      <p:sp>
        <p:nvSpPr>
          <p:cNvPr id="3" name="Content Placeholder 2">
            <a:extLst>
              <a:ext uri="{FF2B5EF4-FFF2-40B4-BE49-F238E27FC236}">
                <a16:creationId xmlns:a16="http://schemas.microsoft.com/office/drawing/2014/main" id="{65A20DA1-3E85-5347-8ED5-BBEF5E299A24}"/>
              </a:ext>
            </a:extLst>
          </p:cNvPr>
          <p:cNvSpPr>
            <a:spLocks noGrp="1"/>
          </p:cNvSpPr>
          <p:nvPr>
            <p:ph idx="1"/>
          </p:nvPr>
        </p:nvSpPr>
        <p:spPr>
          <a:xfrm>
            <a:off x="1127448" y="1052736"/>
            <a:ext cx="10369152" cy="5472608"/>
          </a:xfrm>
        </p:spPr>
        <p:txBody>
          <a:bodyPr>
            <a:normAutofit fontScale="70000" lnSpcReduction="20000"/>
          </a:bodyPr>
          <a:lstStyle/>
          <a:p>
            <a:pPr marL="0" indent="0">
              <a:lnSpc>
                <a:spcPct val="120000"/>
              </a:lnSpc>
              <a:spcBef>
                <a:spcPts val="600"/>
              </a:spcBef>
              <a:buNone/>
            </a:pPr>
            <a:r>
              <a:rPr lang="en-US" dirty="0"/>
              <a:t>A micromouse requires a microcontroller with sufficient processing power for real-time calculations, memory for maze mapping and pathfinding, and the ability to interface with various sensors and actuators. Given the constraints of size and power consumption, the choice is critical.</a:t>
            </a:r>
          </a:p>
          <a:p>
            <a:pPr>
              <a:lnSpc>
                <a:spcPct val="120000"/>
              </a:lnSpc>
              <a:spcBef>
                <a:spcPts val="600"/>
              </a:spcBef>
            </a:pPr>
            <a:r>
              <a:rPr lang="en-US" b="1" dirty="0"/>
              <a:t>Arduino Nano</a:t>
            </a:r>
          </a:p>
          <a:p>
            <a:pPr marL="0" indent="0">
              <a:lnSpc>
                <a:spcPct val="120000"/>
              </a:lnSpc>
              <a:spcBef>
                <a:spcPts val="600"/>
              </a:spcBef>
              <a:buNone/>
            </a:pPr>
            <a:r>
              <a:rPr lang="en-US" b="1" dirty="0"/>
              <a:t>	Pros:</a:t>
            </a:r>
            <a:r>
              <a:rPr lang="en-US" dirty="0"/>
              <a:t> Easy to use, large community, ample pins.</a:t>
            </a:r>
          </a:p>
          <a:p>
            <a:pPr marL="0" indent="0">
              <a:lnSpc>
                <a:spcPct val="120000"/>
              </a:lnSpc>
              <a:spcBef>
                <a:spcPts val="600"/>
              </a:spcBef>
              <a:buNone/>
            </a:pPr>
            <a:r>
              <a:rPr lang="en-US" b="1" dirty="0"/>
              <a:t>	Cons:</a:t>
            </a:r>
            <a:r>
              <a:rPr lang="en-US" dirty="0"/>
              <a:t> Relatively high power consumption, limited processing power and memory for complex algorithms.</a:t>
            </a:r>
          </a:p>
          <a:p>
            <a:pPr>
              <a:lnSpc>
                <a:spcPct val="120000"/>
              </a:lnSpc>
              <a:spcBef>
                <a:spcPts val="600"/>
              </a:spcBef>
            </a:pPr>
            <a:r>
              <a:rPr lang="en-US" b="1" dirty="0"/>
              <a:t>ATTiny1616</a:t>
            </a:r>
          </a:p>
          <a:p>
            <a:pPr marL="0" indent="0">
              <a:lnSpc>
                <a:spcPct val="120000"/>
              </a:lnSpc>
              <a:spcBef>
                <a:spcPts val="600"/>
              </a:spcBef>
              <a:buNone/>
            </a:pPr>
            <a:r>
              <a:rPr lang="en-US" b="1" dirty="0"/>
              <a:t>	Pros:</a:t>
            </a:r>
            <a:r>
              <a:rPr lang="en-US" dirty="0"/>
              <a:t> Extremely small, low power consumption.</a:t>
            </a:r>
          </a:p>
          <a:p>
            <a:pPr marL="0" indent="0">
              <a:lnSpc>
                <a:spcPct val="120000"/>
              </a:lnSpc>
              <a:spcBef>
                <a:spcPts val="600"/>
              </a:spcBef>
              <a:buNone/>
            </a:pPr>
            <a:r>
              <a:rPr lang="en-US" b="1" dirty="0"/>
              <a:t>	Cons:</a:t>
            </a:r>
            <a:r>
              <a:rPr lang="en-US" dirty="0"/>
              <a:t> Very limited processing power, memory, and pins. Not suitable for complex algorithms.</a:t>
            </a:r>
          </a:p>
          <a:p>
            <a:pPr>
              <a:lnSpc>
                <a:spcPct val="120000"/>
              </a:lnSpc>
              <a:spcBef>
                <a:spcPts val="600"/>
              </a:spcBef>
            </a:pPr>
            <a:r>
              <a:rPr lang="en-US" b="1" dirty="0"/>
              <a:t>STM32 (e.g., F103C8T6)</a:t>
            </a:r>
          </a:p>
          <a:p>
            <a:pPr marL="0" indent="0">
              <a:lnSpc>
                <a:spcPct val="120000"/>
              </a:lnSpc>
              <a:spcBef>
                <a:spcPts val="600"/>
              </a:spcBef>
              <a:buNone/>
            </a:pPr>
            <a:r>
              <a:rPr lang="en-US" b="1" dirty="0"/>
              <a:t>	Pros:</a:t>
            </a:r>
            <a:r>
              <a:rPr lang="en-US" dirty="0"/>
              <a:t> High performance, low power consumption, wide range of models, flexible peripherals.</a:t>
            </a:r>
          </a:p>
          <a:p>
            <a:pPr marL="0" indent="0">
              <a:lnSpc>
                <a:spcPct val="120000"/>
              </a:lnSpc>
              <a:spcBef>
                <a:spcPts val="600"/>
              </a:spcBef>
              <a:buNone/>
            </a:pPr>
            <a:r>
              <a:rPr lang="en-US" b="1" dirty="0"/>
              <a:t>	Cons:</a:t>
            </a:r>
            <a:r>
              <a:rPr lang="en-US" dirty="0"/>
              <a:t> Steeper learning curve, more complex development environment.</a:t>
            </a:r>
          </a:p>
          <a:p>
            <a:pPr>
              <a:lnSpc>
                <a:spcPct val="120000"/>
              </a:lnSpc>
              <a:spcBef>
                <a:spcPts val="600"/>
              </a:spcBef>
            </a:pPr>
            <a:r>
              <a:rPr lang="en-US" b="1" dirty="0"/>
              <a:t>ATMega128</a:t>
            </a:r>
          </a:p>
          <a:p>
            <a:pPr marL="0" indent="0">
              <a:lnSpc>
                <a:spcPct val="120000"/>
              </a:lnSpc>
              <a:spcBef>
                <a:spcPts val="600"/>
              </a:spcBef>
              <a:buNone/>
            </a:pPr>
            <a:r>
              <a:rPr lang="en-US" b="1" dirty="0"/>
              <a:t>	Pros:</a:t>
            </a:r>
            <a:r>
              <a:rPr lang="en-US" dirty="0"/>
              <a:t> Good balance of performance and memory, widely available.</a:t>
            </a:r>
          </a:p>
          <a:p>
            <a:pPr marL="0" indent="0">
              <a:lnSpc>
                <a:spcPct val="120000"/>
              </a:lnSpc>
              <a:spcBef>
                <a:spcPts val="600"/>
              </a:spcBef>
              <a:buNone/>
            </a:pPr>
            <a:r>
              <a:rPr lang="en-US" b="1" dirty="0"/>
              <a:t>	Cons:</a:t>
            </a:r>
            <a:r>
              <a:rPr lang="en-US" dirty="0"/>
              <a:t> Larger size compared to STM32 and </a:t>
            </a:r>
            <a:r>
              <a:rPr lang="en-US" dirty="0" err="1"/>
              <a:t>ATTiny</a:t>
            </a:r>
            <a:r>
              <a:rPr lang="en-US" dirty="0"/>
              <a:t>, higher power consumption than STM32.</a:t>
            </a:r>
          </a:p>
          <a:p>
            <a:pPr>
              <a:lnSpc>
                <a:spcPct val="120000"/>
              </a:lnSpc>
              <a:spcBef>
                <a:spcPts val="600"/>
              </a:spcBef>
            </a:pPr>
            <a:r>
              <a:rPr lang="en-US" b="1" dirty="0"/>
              <a:t>Motorola hc182</a:t>
            </a:r>
          </a:p>
          <a:p>
            <a:pPr marL="0" indent="0">
              <a:lnSpc>
                <a:spcPct val="120000"/>
              </a:lnSpc>
              <a:spcBef>
                <a:spcPts val="600"/>
              </a:spcBef>
              <a:buNone/>
            </a:pPr>
            <a:r>
              <a:rPr lang="en-US" b="1" dirty="0"/>
              <a:t>	Pros:</a:t>
            </a:r>
            <a:r>
              <a:rPr lang="en-US" dirty="0"/>
              <a:t> High performance, large memory.</a:t>
            </a:r>
          </a:p>
          <a:p>
            <a:pPr marL="0" indent="0">
              <a:lnSpc>
                <a:spcPct val="120000"/>
              </a:lnSpc>
              <a:spcBef>
                <a:spcPts val="600"/>
              </a:spcBef>
              <a:buNone/>
            </a:pPr>
            <a:r>
              <a:rPr lang="en-US" b="1" dirty="0"/>
              <a:t>	Cons:</a:t>
            </a:r>
            <a:r>
              <a:rPr lang="en-US" dirty="0"/>
              <a:t> Very high power consumption, large size, outdated technology, limited availability.</a:t>
            </a:r>
          </a:p>
          <a:p>
            <a:pPr>
              <a:lnSpc>
                <a:spcPct val="120000"/>
              </a:lnSpc>
              <a:spcBef>
                <a:spcPts val="600"/>
              </a:spcBef>
            </a:pPr>
            <a:endParaRPr lang="en-IN" dirty="0"/>
          </a:p>
        </p:txBody>
      </p:sp>
    </p:spTree>
    <p:extLst>
      <p:ext uri="{BB962C8B-B14F-4D97-AF65-F5344CB8AC3E}">
        <p14:creationId xmlns:p14="http://schemas.microsoft.com/office/powerpoint/2010/main" val="3264617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C72AF-48A4-0336-52F8-2335248EA878}"/>
              </a:ext>
            </a:extLst>
          </p:cNvPr>
          <p:cNvSpPr>
            <a:spLocks noGrp="1"/>
          </p:cNvSpPr>
          <p:nvPr>
            <p:ph type="title"/>
          </p:nvPr>
        </p:nvSpPr>
        <p:spPr>
          <a:xfrm>
            <a:off x="1523999" y="476672"/>
            <a:ext cx="9144000" cy="1339552"/>
          </a:xfrm>
        </p:spPr>
        <p:txBody>
          <a:bodyPr anchor="t">
            <a:normAutofit/>
          </a:bodyPr>
          <a:lstStyle/>
          <a:p>
            <a:r>
              <a:rPr lang="en-US" sz="2000" b="1" u="sng" dirty="0"/>
              <a:t>Comparison Table</a:t>
            </a:r>
            <a:endParaRPr lang="en-IN" sz="2000" b="1" u="sng" dirty="0"/>
          </a:p>
        </p:txBody>
      </p:sp>
      <p:graphicFrame>
        <p:nvGraphicFramePr>
          <p:cNvPr id="4" name="Content Placeholder 3">
            <a:extLst>
              <a:ext uri="{FF2B5EF4-FFF2-40B4-BE49-F238E27FC236}">
                <a16:creationId xmlns:a16="http://schemas.microsoft.com/office/drawing/2014/main" id="{45E3CF99-2063-DB73-38D8-AB60CE169BE4}"/>
              </a:ext>
            </a:extLst>
          </p:cNvPr>
          <p:cNvGraphicFramePr>
            <a:graphicFrameLocks noGrp="1"/>
          </p:cNvGraphicFramePr>
          <p:nvPr>
            <p:ph idx="1"/>
            <p:extLst>
              <p:ext uri="{D42A27DB-BD31-4B8C-83A1-F6EECF244321}">
                <p14:modId xmlns:p14="http://schemas.microsoft.com/office/powerpoint/2010/main" val="1494508283"/>
              </p:ext>
            </p:extLst>
          </p:nvPr>
        </p:nvGraphicFramePr>
        <p:xfrm>
          <a:off x="839416" y="1232757"/>
          <a:ext cx="10513167" cy="4392486"/>
        </p:xfrm>
        <a:graphic>
          <a:graphicData uri="http://schemas.openxmlformats.org/drawingml/2006/table">
            <a:tbl>
              <a:tblPr firstRow="1" bandRow="1">
                <a:tableStyleId>{5C22544A-7EE6-4342-B048-85BDC9FD1C3A}</a:tableStyleId>
              </a:tblPr>
              <a:tblGrid>
                <a:gridCol w="2592288">
                  <a:extLst>
                    <a:ext uri="{9D8B030D-6E8A-4147-A177-3AD203B41FA5}">
                      <a16:colId xmlns:a16="http://schemas.microsoft.com/office/drawing/2014/main" val="2499895497"/>
                    </a:ext>
                  </a:extLst>
                </a:gridCol>
                <a:gridCol w="1080120">
                  <a:extLst>
                    <a:ext uri="{9D8B030D-6E8A-4147-A177-3AD203B41FA5}">
                      <a16:colId xmlns:a16="http://schemas.microsoft.com/office/drawing/2014/main" val="1789328741"/>
                    </a:ext>
                  </a:extLst>
                </a:gridCol>
                <a:gridCol w="864096">
                  <a:extLst>
                    <a:ext uri="{9D8B030D-6E8A-4147-A177-3AD203B41FA5}">
                      <a16:colId xmlns:a16="http://schemas.microsoft.com/office/drawing/2014/main" val="1486244815"/>
                    </a:ext>
                  </a:extLst>
                </a:gridCol>
                <a:gridCol w="1728192">
                  <a:extLst>
                    <a:ext uri="{9D8B030D-6E8A-4147-A177-3AD203B41FA5}">
                      <a16:colId xmlns:a16="http://schemas.microsoft.com/office/drawing/2014/main" val="670337883"/>
                    </a:ext>
                  </a:extLst>
                </a:gridCol>
                <a:gridCol w="1244709">
                  <a:extLst>
                    <a:ext uri="{9D8B030D-6E8A-4147-A177-3AD203B41FA5}">
                      <a16:colId xmlns:a16="http://schemas.microsoft.com/office/drawing/2014/main" val="4216607755"/>
                    </a:ext>
                  </a:extLst>
                </a:gridCol>
                <a:gridCol w="1501881">
                  <a:extLst>
                    <a:ext uri="{9D8B030D-6E8A-4147-A177-3AD203B41FA5}">
                      <a16:colId xmlns:a16="http://schemas.microsoft.com/office/drawing/2014/main" val="4152102308"/>
                    </a:ext>
                  </a:extLst>
                </a:gridCol>
                <a:gridCol w="1501881">
                  <a:extLst>
                    <a:ext uri="{9D8B030D-6E8A-4147-A177-3AD203B41FA5}">
                      <a16:colId xmlns:a16="http://schemas.microsoft.com/office/drawing/2014/main" val="2985099866"/>
                    </a:ext>
                  </a:extLst>
                </a:gridCol>
              </a:tblGrid>
              <a:tr h="732081">
                <a:tc>
                  <a:txBody>
                    <a:bodyPr/>
                    <a:lstStyle/>
                    <a:p>
                      <a:r>
                        <a:rPr lang="en-IN" dirty="0"/>
                        <a:t>Microcontroller</a:t>
                      </a:r>
                    </a:p>
                  </a:txBody>
                  <a:tcPr anchor="ctr"/>
                </a:tc>
                <a:tc>
                  <a:txBody>
                    <a:bodyPr/>
                    <a:lstStyle/>
                    <a:p>
                      <a:r>
                        <a:rPr lang="en-IN"/>
                        <a:t>Compact Size</a:t>
                      </a:r>
                    </a:p>
                  </a:txBody>
                  <a:tcPr anchor="ctr"/>
                </a:tc>
                <a:tc>
                  <a:txBody>
                    <a:bodyPr/>
                    <a:lstStyle/>
                    <a:p>
                      <a:r>
                        <a:rPr lang="en-IN" dirty="0"/>
                        <a:t>No. of Pins</a:t>
                      </a:r>
                    </a:p>
                  </a:txBody>
                  <a:tcPr anchor="ctr"/>
                </a:tc>
                <a:tc>
                  <a:txBody>
                    <a:bodyPr/>
                    <a:lstStyle/>
                    <a:p>
                      <a:r>
                        <a:rPr lang="en-IN" dirty="0"/>
                        <a:t>Processing Power</a:t>
                      </a:r>
                    </a:p>
                  </a:txBody>
                  <a:tcPr anchor="ctr"/>
                </a:tc>
                <a:tc>
                  <a:txBody>
                    <a:bodyPr/>
                    <a:lstStyle/>
                    <a:p>
                      <a:r>
                        <a:rPr lang="en-IN"/>
                        <a:t>Memory Capacity</a:t>
                      </a:r>
                    </a:p>
                  </a:txBody>
                  <a:tcPr anchor="ctr"/>
                </a:tc>
                <a:tc>
                  <a:txBody>
                    <a:bodyPr/>
                    <a:lstStyle/>
                    <a:p>
                      <a:r>
                        <a:rPr lang="en-IN"/>
                        <a:t>Power Consumption</a:t>
                      </a:r>
                    </a:p>
                  </a:txBody>
                  <a:tcPr anchor="ctr"/>
                </a:tc>
                <a:tc>
                  <a:txBody>
                    <a:bodyPr/>
                    <a:lstStyle/>
                    <a:p>
                      <a:r>
                        <a:rPr lang="en-IN" dirty="0"/>
                        <a:t>Interface Complexity</a:t>
                      </a:r>
                    </a:p>
                  </a:txBody>
                  <a:tcPr anchor="ctr"/>
                </a:tc>
                <a:extLst>
                  <a:ext uri="{0D108BD9-81ED-4DB2-BD59-A6C34878D82A}">
                    <a16:rowId xmlns:a16="http://schemas.microsoft.com/office/drawing/2014/main" val="989715138"/>
                  </a:ext>
                </a:extLst>
              </a:tr>
              <a:tr h="732081">
                <a:tc>
                  <a:txBody>
                    <a:bodyPr/>
                    <a:lstStyle/>
                    <a:p>
                      <a:r>
                        <a:rPr lang="en-IN" dirty="0"/>
                        <a:t>Arduino Nano</a:t>
                      </a:r>
                    </a:p>
                  </a:txBody>
                  <a:tcPr anchor="ctr"/>
                </a:tc>
                <a:tc>
                  <a:txBody>
                    <a:bodyPr/>
                    <a:lstStyle/>
                    <a:p>
                      <a:r>
                        <a:rPr lang="en-IN"/>
                        <a:t>Medium</a:t>
                      </a:r>
                    </a:p>
                  </a:txBody>
                  <a:tcPr anchor="ctr"/>
                </a:tc>
                <a:tc>
                  <a:txBody>
                    <a:bodyPr/>
                    <a:lstStyle/>
                    <a:p>
                      <a:r>
                        <a:rPr lang="en-IN"/>
                        <a:t>22</a:t>
                      </a:r>
                    </a:p>
                  </a:txBody>
                  <a:tcPr anchor="ctr"/>
                </a:tc>
                <a:tc>
                  <a:txBody>
                    <a:bodyPr/>
                    <a:lstStyle/>
                    <a:p>
                      <a:r>
                        <a:rPr lang="en-IN"/>
                        <a:t>Medium</a:t>
                      </a:r>
                    </a:p>
                  </a:txBody>
                  <a:tcPr anchor="ctr"/>
                </a:tc>
                <a:tc>
                  <a:txBody>
                    <a:bodyPr/>
                    <a:lstStyle/>
                    <a:p>
                      <a:r>
                        <a:rPr lang="en-IN"/>
                        <a:t>Low</a:t>
                      </a:r>
                    </a:p>
                  </a:txBody>
                  <a:tcPr anchor="ctr"/>
                </a:tc>
                <a:tc>
                  <a:txBody>
                    <a:bodyPr/>
                    <a:lstStyle/>
                    <a:p>
                      <a:r>
                        <a:rPr lang="en-IN"/>
                        <a:t>Medium</a:t>
                      </a:r>
                    </a:p>
                  </a:txBody>
                  <a:tcPr anchor="ctr"/>
                </a:tc>
                <a:tc>
                  <a:txBody>
                    <a:bodyPr/>
                    <a:lstStyle/>
                    <a:p>
                      <a:r>
                        <a:rPr lang="en-IN"/>
                        <a:t>Low</a:t>
                      </a:r>
                    </a:p>
                  </a:txBody>
                  <a:tcPr anchor="ctr"/>
                </a:tc>
                <a:extLst>
                  <a:ext uri="{0D108BD9-81ED-4DB2-BD59-A6C34878D82A}">
                    <a16:rowId xmlns:a16="http://schemas.microsoft.com/office/drawing/2014/main" val="660697617"/>
                  </a:ext>
                </a:extLst>
              </a:tr>
              <a:tr h="732081">
                <a:tc>
                  <a:txBody>
                    <a:bodyPr/>
                    <a:lstStyle/>
                    <a:p>
                      <a:r>
                        <a:rPr lang="en-IN"/>
                        <a:t>ATTiny1616</a:t>
                      </a:r>
                    </a:p>
                  </a:txBody>
                  <a:tcPr anchor="ctr"/>
                </a:tc>
                <a:tc>
                  <a:txBody>
                    <a:bodyPr/>
                    <a:lstStyle/>
                    <a:p>
                      <a:r>
                        <a:rPr lang="en-IN"/>
                        <a:t>Small</a:t>
                      </a:r>
                    </a:p>
                  </a:txBody>
                  <a:tcPr anchor="ctr"/>
                </a:tc>
                <a:tc>
                  <a:txBody>
                    <a:bodyPr/>
                    <a:lstStyle/>
                    <a:p>
                      <a:r>
                        <a:rPr lang="en-IN"/>
                        <a:t>16</a:t>
                      </a:r>
                    </a:p>
                  </a:txBody>
                  <a:tcPr anchor="ctr"/>
                </a:tc>
                <a:tc>
                  <a:txBody>
                    <a:bodyPr/>
                    <a:lstStyle/>
                    <a:p>
                      <a:r>
                        <a:rPr lang="en-IN"/>
                        <a:t>Low</a:t>
                      </a:r>
                    </a:p>
                  </a:txBody>
                  <a:tcPr anchor="ctr"/>
                </a:tc>
                <a:tc>
                  <a:txBody>
                    <a:bodyPr/>
                    <a:lstStyle/>
                    <a:p>
                      <a:r>
                        <a:rPr lang="en-IN"/>
                        <a:t>Very Low</a:t>
                      </a:r>
                    </a:p>
                  </a:txBody>
                  <a:tcPr anchor="ctr"/>
                </a:tc>
                <a:tc>
                  <a:txBody>
                    <a:bodyPr/>
                    <a:lstStyle/>
                    <a:p>
                      <a:r>
                        <a:rPr lang="en-IN"/>
                        <a:t>Low</a:t>
                      </a:r>
                    </a:p>
                  </a:txBody>
                  <a:tcPr anchor="ctr"/>
                </a:tc>
                <a:tc>
                  <a:txBody>
                    <a:bodyPr/>
                    <a:lstStyle/>
                    <a:p>
                      <a:r>
                        <a:rPr lang="en-IN"/>
                        <a:t>Medium</a:t>
                      </a:r>
                    </a:p>
                  </a:txBody>
                  <a:tcPr anchor="ctr"/>
                </a:tc>
                <a:extLst>
                  <a:ext uri="{0D108BD9-81ED-4DB2-BD59-A6C34878D82A}">
                    <a16:rowId xmlns:a16="http://schemas.microsoft.com/office/drawing/2014/main" val="2089277222"/>
                  </a:ext>
                </a:extLst>
              </a:tr>
              <a:tr h="732081">
                <a:tc>
                  <a:txBody>
                    <a:bodyPr/>
                    <a:lstStyle/>
                    <a:p>
                      <a:r>
                        <a:rPr lang="en-IN"/>
                        <a:t>STM32 (e.g., F103C8T6)</a:t>
                      </a:r>
                    </a:p>
                  </a:txBody>
                  <a:tcPr anchor="ctr"/>
                </a:tc>
                <a:tc>
                  <a:txBody>
                    <a:bodyPr/>
                    <a:lstStyle/>
                    <a:p>
                      <a:r>
                        <a:rPr lang="en-IN"/>
                        <a:t>Small</a:t>
                      </a:r>
                    </a:p>
                  </a:txBody>
                  <a:tcPr anchor="ctr"/>
                </a:tc>
                <a:tc>
                  <a:txBody>
                    <a:bodyPr/>
                    <a:lstStyle/>
                    <a:p>
                      <a:r>
                        <a:rPr lang="en-IN"/>
                        <a:t>32-100+</a:t>
                      </a:r>
                    </a:p>
                  </a:txBody>
                  <a:tcPr anchor="ctr"/>
                </a:tc>
                <a:tc>
                  <a:txBody>
                    <a:bodyPr/>
                    <a:lstStyle/>
                    <a:p>
                      <a:r>
                        <a:rPr lang="en-IN"/>
                        <a:t>High</a:t>
                      </a:r>
                    </a:p>
                  </a:txBody>
                  <a:tcPr anchor="ctr"/>
                </a:tc>
                <a:tc>
                  <a:txBody>
                    <a:bodyPr/>
                    <a:lstStyle/>
                    <a:p>
                      <a:r>
                        <a:rPr lang="en-IN"/>
                        <a:t>Medium-High</a:t>
                      </a:r>
                    </a:p>
                  </a:txBody>
                  <a:tcPr anchor="ctr"/>
                </a:tc>
                <a:tc>
                  <a:txBody>
                    <a:bodyPr/>
                    <a:lstStyle/>
                    <a:p>
                      <a:r>
                        <a:rPr lang="en-IN"/>
                        <a:t>Low-Medium</a:t>
                      </a:r>
                    </a:p>
                  </a:txBody>
                  <a:tcPr anchor="ctr"/>
                </a:tc>
                <a:tc>
                  <a:txBody>
                    <a:bodyPr/>
                    <a:lstStyle/>
                    <a:p>
                      <a:r>
                        <a:rPr lang="en-IN"/>
                        <a:t>Medium-High</a:t>
                      </a:r>
                    </a:p>
                  </a:txBody>
                  <a:tcPr anchor="ctr"/>
                </a:tc>
                <a:extLst>
                  <a:ext uri="{0D108BD9-81ED-4DB2-BD59-A6C34878D82A}">
                    <a16:rowId xmlns:a16="http://schemas.microsoft.com/office/drawing/2014/main" val="2665845047"/>
                  </a:ext>
                </a:extLst>
              </a:tr>
              <a:tr h="732081">
                <a:tc>
                  <a:txBody>
                    <a:bodyPr/>
                    <a:lstStyle/>
                    <a:p>
                      <a:r>
                        <a:rPr lang="en-IN"/>
                        <a:t>ATMega128</a:t>
                      </a:r>
                    </a:p>
                  </a:txBody>
                  <a:tcPr anchor="ctr"/>
                </a:tc>
                <a:tc>
                  <a:txBody>
                    <a:bodyPr/>
                    <a:lstStyle/>
                    <a:p>
                      <a:r>
                        <a:rPr lang="en-IN"/>
                        <a:t>Medium</a:t>
                      </a:r>
                    </a:p>
                  </a:txBody>
                  <a:tcPr anchor="ctr"/>
                </a:tc>
                <a:tc>
                  <a:txBody>
                    <a:bodyPr/>
                    <a:lstStyle/>
                    <a:p>
                      <a:r>
                        <a:rPr lang="en-IN"/>
                        <a:t>32</a:t>
                      </a:r>
                    </a:p>
                  </a:txBody>
                  <a:tcPr anchor="ctr"/>
                </a:tc>
                <a:tc>
                  <a:txBody>
                    <a:bodyPr/>
                    <a:lstStyle/>
                    <a:p>
                      <a:r>
                        <a:rPr lang="en-IN"/>
                        <a:t>Medium-High</a:t>
                      </a:r>
                    </a:p>
                  </a:txBody>
                  <a:tcPr anchor="ctr"/>
                </a:tc>
                <a:tc>
                  <a:txBody>
                    <a:bodyPr/>
                    <a:lstStyle/>
                    <a:p>
                      <a:r>
                        <a:rPr lang="en-IN"/>
                        <a:t>Medium</a:t>
                      </a:r>
                    </a:p>
                  </a:txBody>
                  <a:tcPr anchor="ctr"/>
                </a:tc>
                <a:tc>
                  <a:txBody>
                    <a:bodyPr/>
                    <a:lstStyle/>
                    <a:p>
                      <a:r>
                        <a:rPr lang="en-IN"/>
                        <a:t>Medium</a:t>
                      </a:r>
                    </a:p>
                  </a:txBody>
                  <a:tcPr anchor="ctr"/>
                </a:tc>
                <a:tc>
                  <a:txBody>
                    <a:bodyPr/>
                    <a:lstStyle/>
                    <a:p>
                      <a:r>
                        <a:rPr lang="en-IN"/>
                        <a:t>Medium</a:t>
                      </a:r>
                    </a:p>
                  </a:txBody>
                  <a:tcPr anchor="ctr"/>
                </a:tc>
                <a:extLst>
                  <a:ext uri="{0D108BD9-81ED-4DB2-BD59-A6C34878D82A}">
                    <a16:rowId xmlns:a16="http://schemas.microsoft.com/office/drawing/2014/main" val="3763173681"/>
                  </a:ext>
                </a:extLst>
              </a:tr>
              <a:tr h="732081">
                <a:tc>
                  <a:txBody>
                    <a:bodyPr/>
                    <a:lstStyle/>
                    <a:p>
                      <a:r>
                        <a:rPr lang="en-IN"/>
                        <a:t>Motorola hc182</a:t>
                      </a:r>
                    </a:p>
                  </a:txBody>
                  <a:tcPr anchor="ctr"/>
                </a:tc>
                <a:tc>
                  <a:txBody>
                    <a:bodyPr/>
                    <a:lstStyle/>
                    <a:p>
                      <a:r>
                        <a:rPr lang="en-IN"/>
                        <a:t>Large</a:t>
                      </a:r>
                    </a:p>
                  </a:txBody>
                  <a:tcPr anchor="ctr"/>
                </a:tc>
                <a:tc>
                  <a:txBody>
                    <a:bodyPr/>
                    <a:lstStyle/>
                    <a:p>
                      <a:r>
                        <a:rPr lang="en-IN"/>
                        <a:t>64</a:t>
                      </a:r>
                    </a:p>
                  </a:txBody>
                  <a:tcPr anchor="ctr"/>
                </a:tc>
                <a:tc>
                  <a:txBody>
                    <a:bodyPr/>
                    <a:lstStyle/>
                    <a:p>
                      <a:r>
                        <a:rPr lang="en-IN"/>
                        <a:t>High</a:t>
                      </a:r>
                    </a:p>
                  </a:txBody>
                  <a:tcPr anchor="ctr"/>
                </a:tc>
                <a:tc>
                  <a:txBody>
                    <a:bodyPr/>
                    <a:lstStyle/>
                    <a:p>
                      <a:r>
                        <a:rPr lang="en-IN"/>
                        <a:t>High</a:t>
                      </a:r>
                    </a:p>
                  </a:txBody>
                  <a:tcPr anchor="ctr"/>
                </a:tc>
                <a:tc>
                  <a:txBody>
                    <a:bodyPr/>
                    <a:lstStyle/>
                    <a:p>
                      <a:r>
                        <a:rPr lang="en-IN"/>
                        <a:t>High</a:t>
                      </a:r>
                    </a:p>
                  </a:txBody>
                  <a:tcPr anchor="ctr"/>
                </a:tc>
                <a:tc>
                  <a:txBody>
                    <a:bodyPr/>
                    <a:lstStyle/>
                    <a:p>
                      <a:r>
                        <a:rPr lang="en-IN" dirty="0"/>
                        <a:t>High</a:t>
                      </a:r>
                    </a:p>
                  </a:txBody>
                  <a:tcPr anchor="ctr"/>
                </a:tc>
                <a:extLst>
                  <a:ext uri="{0D108BD9-81ED-4DB2-BD59-A6C34878D82A}">
                    <a16:rowId xmlns:a16="http://schemas.microsoft.com/office/drawing/2014/main" val="2693853003"/>
                  </a:ext>
                </a:extLst>
              </a:tr>
            </a:tbl>
          </a:graphicData>
        </a:graphic>
      </p:graphicFrame>
    </p:spTree>
    <p:extLst>
      <p:ext uri="{BB962C8B-B14F-4D97-AF65-F5344CB8AC3E}">
        <p14:creationId xmlns:p14="http://schemas.microsoft.com/office/powerpoint/2010/main" val="32381577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5BB18C-40A9-2157-15C6-1336A4A80968}"/>
              </a:ext>
            </a:extLst>
          </p:cNvPr>
          <p:cNvSpPr txBox="1"/>
          <p:nvPr/>
        </p:nvSpPr>
        <p:spPr>
          <a:xfrm>
            <a:off x="695400" y="1305341"/>
            <a:ext cx="6624736" cy="4524315"/>
          </a:xfrm>
          <a:prstGeom prst="rect">
            <a:avLst/>
          </a:prstGeom>
          <a:noFill/>
        </p:spPr>
        <p:txBody>
          <a:bodyPr wrap="square">
            <a:spAutoFit/>
          </a:bodyPr>
          <a:lstStyle/>
          <a:p>
            <a:r>
              <a:rPr lang="en-US" b="1" dirty="0"/>
              <a:t>Recommended Microcontroller: STM32</a:t>
            </a:r>
          </a:p>
          <a:p>
            <a:endParaRPr lang="en-US" b="1" dirty="0"/>
          </a:p>
          <a:p>
            <a:r>
              <a:rPr lang="en-US" b="1" dirty="0"/>
              <a:t>According to our criteria for our micromouse project an STM32 microcontroller, specifically a smaller variant like the F103C8T6, is the most suitable choice.</a:t>
            </a:r>
            <a:endParaRPr lang="en-US" dirty="0"/>
          </a:p>
          <a:p>
            <a:pPr lvl="1">
              <a:buFont typeface="Arial" panose="020B0604020202020204" pitchFamily="34" charset="0"/>
              <a:buChar char="•"/>
            </a:pPr>
            <a:r>
              <a:rPr lang="en-US" b="1" dirty="0"/>
              <a:t>Compact size:</a:t>
            </a:r>
            <a:r>
              <a:rPr lang="en-US" dirty="0"/>
              <a:t> Ideal for fitting within the small micromouse chassis.</a:t>
            </a:r>
          </a:p>
          <a:p>
            <a:pPr lvl="1">
              <a:buFont typeface="Arial" panose="020B0604020202020204" pitchFamily="34" charset="0"/>
              <a:buChar char="•"/>
            </a:pPr>
            <a:r>
              <a:rPr lang="en-US" b="1" dirty="0"/>
              <a:t>High processing power:</a:t>
            </a:r>
            <a:r>
              <a:rPr lang="en-US" dirty="0"/>
              <a:t> Essential for real-time calculations and complex algorithms like flood fill.</a:t>
            </a:r>
          </a:p>
          <a:p>
            <a:pPr lvl="1">
              <a:buFont typeface="Arial" panose="020B0604020202020204" pitchFamily="34" charset="0"/>
              <a:buChar char="•"/>
            </a:pPr>
            <a:r>
              <a:rPr lang="en-US" b="1" dirty="0"/>
              <a:t>Sufficient memory:</a:t>
            </a:r>
            <a:r>
              <a:rPr lang="en-US" dirty="0"/>
              <a:t> For maze mapping and pathfinding data.</a:t>
            </a:r>
          </a:p>
          <a:p>
            <a:pPr lvl="1">
              <a:buFont typeface="Arial" panose="020B0604020202020204" pitchFamily="34" charset="0"/>
              <a:buChar char="•"/>
            </a:pPr>
            <a:r>
              <a:rPr lang="en-US" b="1" dirty="0"/>
              <a:t>Low power consumption:</a:t>
            </a:r>
            <a:r>
              <a:rPr lang="en-US" dirty="0"/>
              <a:t> Crucial for extending battery life.</a:t>
            </a:r>
          </a:p>
          <a:p>
            <a:pPr lvl="1">
              <a:buFont typeface="Arial" panose="020B0604020202020204" pitchFamily="34" charset="0"/>
              <a:buChar char="•"/>
            </a:pPr>
            <a:r>
              <a:rPr lang="en-US" b="1" dirty="0"/>
              <a:t>Flexible peripherals:</a:t>
            </a:r>
            <a:r>
              <a:rPr lang="en-US" dirty="0"/>
              <a:t> For various sensors and actuators.</a:t>
            </a:r>
          </a:p>
          <a:p>
            <a:pPr lvl="1">
              <a:buFont typeface="Arial" panose="020B0604020202020204" pitchFamily="34" charset="0"/>
              <a:buChar char="•"/>
            </a:pPr>
            <a:endParaRPr lang="en-US" dirty="0"/>
          </a:p>
          <a:p>
            <a:r>
              <a:rPr lang="en-US" dirty="0"/>
              <a:t>While the initial learning curve might be steeper compared to Arduino, the long-term benefits in terms of performance and efficiency outweigh the drawbacks.</a:t>
            </a:r>
          </a:p>
        </p:txBody>
      </p:sp>
      <p:pic>
        <p:nvPicPr>
          <p:cNvPr id="5" name="Picture 4">
            <a:extLst>
              <a:ext uri="{FF2B5EF4-FFF2-40B4-BE49-F238E27FC236}">
                <a16:creationId xmlns:a16="http://schemas.microsoft.com/office/drawing/2014/main" id="{E1AB70FB-04CD-C7F6-B3E6-BDC1A3648F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56240" y="1770322"/>
            <a:ext cx="3317354" cy="3317354"/>
          </a:xfrm>
          <a:prstGeom prst="rect">
            <a:avLst/>
          </a:prstGeom>
        </p:spPr>
      </p:pic>
    </p:spTree>
    <p:extLst>
      <p:ext uri="{BB962C8B-B14F-4D97-AF65-F5344CB8AC3E}">
        <p14:creationId xmlns:p14="http://schemas.microsoft.com/office/powerpoint/2010/main" val="1194830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B0671-6B10-2E54-8FF2-AC1E2DE787F8}"/>
              </a:ext>
            </a:extLst>
          </p:cNvPr>
          <p:cNvSpPr>
            <a:spLocks noGrp="1"/>
          </p:cNvSpPr>
          <p:nvPr>
            <p:ph type="title"/>
          </p:nvPr>
        </p:nvSpPr>
        <p:spPr>
          <a:xfrm>
            <a:off x="1524000" y="260648"/>
            <a:ext cx="9144000" cy="1411560"/>
          </a:xfrm>
        </p:spPr>
        <p:txBody>
          <a:bodyPr anchor="t"/>
          <a:lstStyle/>
          <a:p>
            <a:r>
              <a:rPr lang="en-US" dirty="0"/>
              <a:t>Motor Selection</a:t>
            </a:r>
            <a:endParaRPr lang="en-IN" dirty="0"/>
          </a:p>
        </p:txBody>
      </p:sp>
      <p:sp>
        <p:nvSpPr>
          <p:cNvPr id="3" name="Content Placeholder 2">
            <a:extLst>
              <a:ext uri="{FF2B5EF4-FFF2-40B4-BE49-F238E27FC236}">
                <a16:creationId xmlns:a16="http://schemas.microsoft.com/office/drawing/2014/main" id="{FB32C23F-6EC8-6146-A63A-7042BFA16C52}"/>
              </a:ext>
            </a:extLst>
          </p:cNvPr>
          <p:cNvSpPr>
            <a:spLocks noGrp="1"/>
          </p:cNvSpPr>
          <p:nvPr>
            <p:ph idx="1"/>
          </p:nvPr>
        </p:nvSpPr>
        <p:spPr>
          <a:xfrm>
            <a:off x="479376" y="1052736"/>
            <a:ext cx="11521280" cy="5043264"/>
          </a:xfrm>
        </p:spPr>
        <p:txBody>
          <a:bodyPr>
            <a:noAutofit/>
          </a:bodyPr>
          <a:lstStyle/>
          <a:p>
            <a:pPr marL="0" indent="0">
              <a:lnSpc>
                <a:spcPct val="100000"/>
              </a:lnSpc>
              <a:spcBef>
                <a:spcPts val="600"/>
              </a:spcBef>
              <a:buNone/>
            </a:pPr>
            <a:r>
              <a:rPr lang="en-US" sz="1600" dirty="0"/>
              <a:t>When selecting motors for a micromouse robot, it's essential to consider factors such as precise control, power consumption, and compact size. Here is a comparison between several options:</a:t>
            </a:r>
          </a:p>
          <a:p>
            <a:pPr>
              <a:lnSpc>
                <a:spcPct val="100000"/>
              </a:lnSpc>
              <a:spcBef>
                <a:spcPts val="600"/>
              </a:spcBef>
            </a:pPr>
            <a:r>
              <a:rPr lang="en-US" sz="1600" b="1" dirty="0"/>
              <a:t>Brushless DC Motors</a:t>
            </a:r>
          </a:p>
          <a:p>
            <a:pPr marL="0" indent="0">
              <a:lnSpc>
                <a:spcPct val="100000"/>
              </a:lnSpc>
              <a:spcBef>
                <a:spcPts val="600"/>
              </a:spcBef>
              <a:buNone/>
            </a:pPr>
            <a:r>
              <a:rPr lang="en-US" sz="1600" b="1" dirty="0"/>
              <a:t>Pros:</a:t>
            </a:r>
            <a:endParaRPr lang="en-US" sz="1600" dirty="0"/>
          </a:p>
          <a:p>
            <a:pPr>
              <a:lnSpc>
                <a:spcPct val="100000"/>
              </a:lnSpc>
              <a:spcBef>
                <a:spcPts val="600"/>
              </a:spcBef>
              <a:buFont typeface="+mj-lt"/>
              <a:buAutoNum type="arabicPeriod"/>
            </a:pPr>
            <a:r>
              <a:rPr lang="en-US" sz="1600" b="1" dirty="0"/>
              <a:t>Simple Control:</a:t>
            </a:r>
            <a:endParaRPr lang="en-US" sz="1600" dirty="0"/>
          </a:p>
          <a:p>
            <a:pPr marL="457200" lvl="1" indent="0">
              <a:lnSpc>
                <a:spcPct val="100000"/>
              </a:lnSpc>
              <a:spcBef>
                <a:spcPts val="600"/>
              </a:spcBef>
              <a:buNone/>
            </a:pPr>
            <a:r>
              <a:rPr lang="en-US" sz="1600" dirty="0"/>
              <a:t>Easy to control with basic on/off and speed control through PWM (Pulse Width Modulation).</a:t>
            </a:r>
          </a:p>
          <a:p>
            <a:pPr>
              <a:lnSpc>
                <a:spcPct val="100000"/>
              </a:lnSpc>
              <a:spcBef>
                <a:spcPts val="600"/>
              </a:spcBef>
              <a:buFont typeface="+mj-lt"/>
              <a:buAutoNum type="arabicPeriod"/>
            </a:pPr>
            <a:r>
              <a:rPr lang="en-US" sz="1600" b="1" dirty="0"/>
              <a:t>High Speed:</a:t>
            </a:r>
            <a:endParaRPr lang="en-US" sz="1600" dirty="0"/>
          </a:p>
          <a:p>
            <a:pPr marL="457200" lvl="1" indent="0">
              <a:lnSpc>
                <a:spcPct val="100000"/>
              </a:lnSpc>
              <a:spcBef>
                <a:spcPts val="600"/>
              </a:spcBef>
              <a:buNone/>
            </a:pPr>
            <a:r>
              <a:rPr lang="en-US" sz="1600" dirty="0"/>
              <a:t>Capable of achieving high rotational speeds, useful for rapid movement.</a:t>
            </a:r>
          </a:p>
          <a:p>
            <a:pPr>
              <a:lnSpc>
                <a:spcPct val="100000"/>
              </a:lnSpc>
              <a:spcBef>
                <a:spcPts val="600"/>
              </a:spcBef>
              <a:buFont typeface="+mj-lt"/>
              <a:buAutoNum type="arabicPeriod"/>
            </a:pPr>
            <a:r>
              <a:rPr lang="en-US" sz="1600" b="1" dirty="0"/>
              <a:t>Compact and Lightweight:</a:t>
            </a:r>
            <a:endParaRPr lang="en-US" sz="1600" dirty="0"/>
          </a:p>
          <a:p>
            <a:pPr marL="457200" lvl="1" indent="0">
              <a:lnSpc>
                <a:spcPct val="100000"/>
              </a:lnSpc>
              <a:spcBef>
                <a:spcPts val="600"/>
              </a:spcBef>
              <a:buNone/>
            </a:pPr>
            <a:r>
              <a:rPr lang="en-US" sz="1600" dirty="0"/>
              <a:t>Available in various small sizes, making them suitable for compact designs.</a:t>
            </a:r>
          </a:p>
          <a:p>
            <a:pPr marL="0" indent="0">
              <a:lnSpc>
                <a:spcPct val="100000"/>
              </a:lnSpc>
              <a:spcBef>
                <a:spcPts val="600"/>
              </a:spcBef>
              <a:buNone/>
            </a:pPr>
            <a:r>
              <a:rPr lang="en-US" sz="1600" b="1" dirty="0"/>
              <a:t>Cons:</a:t>
            </a:r>
            <a:endParaRPr lang="en-US" sz="1600" dirty="0"/>
          </a:p>
          <a:p>
            <a:pPr>
              <a:lnSpc>
                <a:spcPct val="100000"/>
              </a:lnSpc>
              <a:spcBef>
                <a:spcPts val="600"/>
              </a:spcBef>
              <a:buFont typeface="+mj-lt"/>
              <a:buAutoNum type="arabicPeriod"/>
            </a:pPr>
            <a:r>
              <a:rPr lang="en-US" sz="1600" b="1" dirty="0"/>
              <a:t>Less Precision:</a:t>
            </a:r>
            <a:endParaRPr lang="en-US" sz="1600" dirty="0"/>
          </a:p>
          <a:p>
            <a:pPr marL="457200" lvl="1" indent="0">
              <a:lnSpc>
                <a:spcPct val="100000"/>
              </a:lnSpc>
              <a:spcBef>
                <a:spcPts val="600"/>
              </a:spcBef>
              <a:buNone/>
            </a:pPr>
            <a:r>
              <a:rPr lang="en-US" sz="1600" dirty="0"/>
              <a:t>Lacks inherent position feedback, making precise control challenging without additional sensors (e.g., encoders).</a:t>
            </a:r>
          </a:p>
          <a:p>
            <a:pPr>
              <a:lnSpc>
                <a:spcPct val="100000"/>
              </a:lnSpc>
              <a:spcBef>
                <a:spcPts val="600"/>
              </a:spcBef>
              <a:buFont typeface="+mj-lt"/>
              <a:buAutoNum type="arabicPeriod"/>
            </a:pPr>
            <a:r>
              <a:rPr lang="en-US" sz="1600" b="1" dirty="0"/>
              <a:t>Power Consumption:</a:t>
            </a:r>
            <a:endParaRPr lang="en-US" sz="1600" dirty="0"/>
          </a:p>
          <a:p>
            <a:pPr marL="457200" lvl="1" indent="0">
              <a:lnSpc>
                <a:spcPct val="100000"/>
              </a:lnSpc>
              <a:spcBef>
                <a:spcPts val="600"/>
              </a:spcBef>
              <a:buNone/>
            </a:pPr>
            <a:r>
              <a:rPr lang="en-US" sz="1600" dirty="0"/>
              <a:t>Power consumption can be high, especially at higher speeds or under heavy loads.</a:t>
            </a:r>
          </a:p>
          <a:p>
            <a:pPr>
              <a:lnSpc>
                <a:spcPct val="100000"/>
              </a:lnSpc>
              <a:spcBef>
                <a:spcPts val="600"/>
              </a:spcBef>
              <a:buFont typeface="+mj-lt"/>
              <a:buAutoNum type="arabicPeriod"/>
            </a:pPr>
            <a:r>
              <a:rPr lang="en-US" sz="1600" b="1" dirty="0"/>
              <a:t>Variable Torque:</a:t>
            </a:r>
            <a:endParaRPr lang="en-US" sz="1600" dirty="0"/>
          </a:p>
          <a:p>
            <a:pPr marL="457200" lvl="1" indent="0">
              <a:lnSpc>
                <a:spcPct val="100000"/>
              </a:lnSpc>
              <a:spcBef>
                <a:spcPts val="600"/>
              </a:spcBef>
              <a:buNone/>
            </a:pPr>
            <a:r>
              <a:rPr lang="en-US" sz="1600" dirty="0"/>
              <a:t>Torque output varies with speed, potentially complicating control.</a:t>
            </a:r>
          </a:p>
          <a:p>
            <a:pPr marL="0" indent="0">
              <a:lnSpc>
                <a:spcPct val="100000"/>
              </a:lnSpc>
              <a:spcBef>
                <a:spcPts val="600"/>
              </a:spcBef>
              <a:buNone/>
            </a:pPr>
            <a:endParaRPr lang="en-US" sz="1600" dirty="0"/>
          </a:p>
          <a:p>
            <a:pPr marL="0" indent="0">
              <a:lnSpc>
                <a:spcPct val="100000"/>
              </a:lnSpc>
              <a:spcBef>
                <a:spcPts val="600"/>
              </a:spcBef>
              <a:buNone/>
            </a:pPr>
            <a:endParaRPr lang="en-IN" sz="1600" dirty="0"/>
          </a:p>
        </p:txBody>
      </p:sp>
    </p:spTree>
    <p:extLst>
      <p:ext uri="{BB962C8B-B14F-4D97-AF65-F5344CB8AC3E}">
        <p14:creationId xmlns:p14="http://schemas.microsoft.com/office/powerpoint/2010/main" val="35366433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12F262-A0A8-1F3F-FA65-D23B3C45C8A0}"/>
              </a:ext>
            </a:extLst>
          </p:cNvPr>
          <p:cNvSpPr>
            <a:spLocks noGrp="1"/>
          </p:cNvSpPr>
          <p:nvPr>
            <p:ph sz="half" idx="1"/>
          </p:nvPr>
        </p:nvSpPr>
        <p:spPr>
          <a:xfrm>
            <a:off x="479375" y="188640"/>
            <a:ext cx="5388025" cy="4104456"/>
          </a:xfrm>
        </p:spPr>
        <p:txBody>
          <a:bodyPr>
            <a:noAutofit/>
          </a:bodyPr>
          <a:lstStyle/>
          <a:p>
            <a:pPr marL="228600" marR="0" lvl="0" indent="-228600" algn="l" defTabSz="914400" rtl="0" eaLnBrk="1" fontAlgn="auto" latinLnBrk="0" hangingPunct="1">
              <a:lnSpc>
                <a:spcPct val="100000"/>
              </a:lnSpc>
              <a:spcBef>
                <a:spcPts val="600"/>
              </a:spcBef>
              <a:spcAft>
                <a:spcPts val="0"/>
              </a:spcAft>
              <a:buClr>
                <a:srgbClr val="92D050"/>
              </a:buClr>
              <a:buSzTx/>
              <a:buFont typeface="Arial" pitchFamily="34" charset="0"/>
              <a:buChar char="•"/>
              <a:tabLst/>
              <a:defRPr/>
            </a:pPr>
            <a:r>
              <a:rPr kumimoji="0" lang="en-US" sz="1400" b="1" i="0" u="none" strike="noStrike" kern="1200" cap="none" spc="0" normalizeH="0" baseline="0" noProof="0" dirty="0">
                <a:ln>
                  <a:noFill/>
                </a:ln>
                <a:solidFill>
                  <a:prstClr val="white">
                    <a:lumMod val="85000"/>
                  </a:prstClr>
                </a:solidFill>
                <a:effectLst/>
                <a:uLnTx/>
                <a:uFillTx/>
                <a:latin typeface="Candara"/>
                <a:ea typeface="+mn-ea"/>
                <a:cs typeface="+mn-cs"/>
              </a:rPr>
              <a:t>Stepper Motors</a:t>
            </a:r>
          </a:p>
          <a:p>
            <a:pPr marL="0" marR="0" lvl="0" indent="0" algn="l" defTabSz="914400" rtl="0" eaLnBrk="1" fontAlgn="auto" latinLnBrk="0" hangingPunct="1">
              <a:lnSpc>
                <a:spcPct val="100000"/>
              </a:lnSpc>
              <a:spcBef>
                <a:spcPts val="600"/>
              </a:spcBef>
              <a:spcAft>
                <a:spcPts val="0"/>
              </a:spcAft>
              <a:buClr>
                <a:srgbClr val="92D050"/>
              </a:buClr>
              <a:buSzTx/>
              <a:buFont typeface="Arial" pitchFamily="34" charset="0"/>
              <a:buNone/>
              <a:tabLst/>
              <a:defRPr/>
            </a:pPr>
            <a:r>
              <a:rPr kumimoji="0" lang="en-US" sz="1400" b="1" i="0" u="none" strike="noStrike" kern="1200" cap="none" spc="0" normalizeH="0" baseline="0" noProof="0" dirty="0">
                <a:ln>
                  <a:noFill/>
                </a:ln>
                <a:solidFill>
                  <a:prstClr val="white">
                    <a:lumMod val="85000"/>
                  </a:prstClr>
                </a:solidFill>
                <a:effectLst/>
                <a:uLnTx/>
                <a:uFillTx/>
                <a:latin typeface="Candara"/>
                <a:ea typeface="+mn-ea"/>
                <a:cs typeface="+mn-cs"/>
              </a:rPr>
              <a:t>Pros:</a:t>
            </a:r>
            <a:endPar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endParaRPr>
          </a:p>
          <a:p>
            <a:pPr marL="228600" marR="0" lvl="0" indent="-228600" algn="l" defTabSz="914400" rtl="0" eaLnBrk="1" fontAlgn="auto" latinLnBrk="0" hangingPunct="1">
              <a:lnSpc>
                <a:spcPct val="100000"/>
              </a:lnSpc>
              <a:spcBef>
                <a:spcPts val="600"/>
              </a:spcBef>
              <a:spcAft>
                <a:spcPts val="0"/>
              </a:spcAft>
              <a:buClr>
                <a:srgbClr val="92D050"/>
              </a:buClr>
              <a:buSzTx/>
              <a:buFont typeface="+mj-lt"/>
              <a:buAutoNum type="arabicPeriod"/>
              <a:tabLst/>
              <a:defRPr/>
            </a:pPr>
            <a:r>
              <a:rPr kumimoji="0" lang="en-US" sz="1400" b="1" i="0" u="none" strike="noStrike" kern="1200" cap="none" spc="0" normalizeH="0" baseline="0" noProof="0" dirty="0">
                <a:ln>
                  <a:noFill/>
                </a:ln>
                <a:solidFill>
                  <a:prstClr val="white">
                    <a:lumMod val="85000"/>
                  </a:prstClr>
                </a:solidFill>
                <a:effectLst/>
                <a:uLnTx/>
                <a:uFillTx/>
                <a:latin typeface="Candara"/>
                <a:ea typeface="+mn-ea"/>
                <a:cs typeface="+mn-cs"/>
              </a:rPr>
              <a:t>High Precision:</a:t>
            </a:r>
            <a:endPar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endParaRPr>
          </a:p>
          <a:p>
            <a:pPr marL="457200" marR="0" lvl="1" indent="0" algn="l" defTabSz="914400" rtl="0" eaLnBrk="1" fontAlgn="auto" latinLnBrk="0" hangingPunct="1">
              <a:lnSpc>
                <a:spcPct val="100000"/>
              </a:lnSpc>
              <a:spcBef>
                <a:spcPts val="600"/>
              </a:spcBef>
              <a:spcAft>
                <a:spcPts val="0"/>
              </a:spcAft>
              <a:buClr>
                <a:srgbClr val="92D050"/>
              </a:buClr>
              <a:buSzTx/>
              <a:buFont typeface="Arial" pitchFamily="34" charset="0"/>
              <a:buNone/>
              <a:tabLst/>
              <a:defRPr/>
            </a:pPr>
            <a:r>
              <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rPr>
              <a:t>Capable of precise control of position, speed, and rotation due to discrete step movements.</a:t>
            </a:r>
          </a:p>
          <a:p>
            <a:pPr marL="228600" marR="0" lvl="0" indent="-228600" algn="l" defTabSz="914400" rtl="0" eaLnBrk="1" fontAlgn="auto" latinLnBrk="0" hangingPunct="1">
              <a:lnSpc>
                <a:spcPct val="100000"/>
              </a:lnSpc>
              <a:spcBef>
                <a:spcPts val="600"/>
              </a:spcBef>
              <a:spcAft>
                <a:spcPts val="0"/>
              </a:spcAft>
              <a:buClr>
                <a:srgbClr val="92D050"/>
              </a:buClr>
              <a:buSzTx/>
              <a:buFont typeface="+mj-lt"/>
              <a:buAutoNum type="arabicPeriod"/>
              <a:tabLst/>
              <a:defRPr/>
            </a:pPr>
            <a:r>
              <a:rPr kumimoji="0" lang="en-US" sz="1400" b="1" i="0" u="none" strike="noStrike" kern="1200" cap="none" spc="0" normalizeH="0" baseline="0" noProof="0" dirty="0">
                <a:ln>
                  <a:noFill/>
                </a:ln>
                <a:solidFill>
                  <a:prstClr val="white">
                    <a:lumMod val="85000"/>
                  </a:prstClr>
                </a:solidFill>
                <a:effectLst/>
                <a:uLnTx/>
                <a:uFillTx/>
                <a:latin typeface="Candara"/>
                <a:ea typeface="+mn-ea"/>
                <a:cs typeface="+mn-cs"/>
              </a:rPr>
              <a:t>Repeatability:</a:t>
            </a:r>
            <a:endPar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endParaRPr>
          </a:p>
          <a:p>
            <a:pPr marL="457200" marR="0" lvl="1" indent="0" algn="l" defTabSz="914400" rtl="0" eaLnBrk="1" fontAlgn="auto" latinLnBrk="0" hangingPunct="1">
              <a:lnSpc>
                <a:spcPct val="100000"/>
              </a:lnSpc>
              <a:spcBef>
                <a:spcPts val="600"/>
              </a:spcBef>
              <a:spcAft>
                <a:spcPts val="0"/>
              </a:spcAft>
              <a:buClr>
                <a:srgbClr val="92D050"/>
              </a:buClr>
              <a:buSzTx/>
              <a:buFont typeface="Arial" pitchFamily="34" charset="0"/>
              <a:buNone/>
              <a:tabLst/>
              <a:defRPr/>
            </a:pPr>
            <a:r>
              <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rPr>
              <a:t>Excellent repeatability without requiring feedback systems, making them ideal for precise navigation.</a:t>
            </a:r>
          </a:p>
          <a:p>
            <a:pPr marL="228600" marR="0" lvl="0" indent="-228600" algn="l" defTabSz="914400" rtl="0" eaLnBrk="1" fontAlgn="auto" latinLnBrk="0" hangingPunct="1">
              <a:lnSpc>
                <a:spcPct val="100000"/>
              </a:lnSpc>
              <a:spcBef>
                <a:spcPts val="600"/>
              </a:spcBef>
              <a:spcAft>
                <a:spcPts val="0"/>
              </a:spcAft>
              <a:buClr>
                <a:srgbClr val="92D050"/>
              </a:buClr>
              <a:buSzTx/>
              <a:buFont typeface="+mj-lt"/>
              <a:buAutoNum type="arabicPeriod"/>
              <a:tabLst/>
              <a:defRPr/>
            </a:pPr>
            <a:r>
              <a:rPr kumimoji="0" lang="en-US" sz="1400" b="1" i="0" u="none" strike="noStrike" kern="1200" cap="none" spc="0" normalizeH="0" baseline="0" noProof="0" dirty="0">
                <a:ln>
                  <a:noFill/>
                </a:ln>
                <a:solidFill>
                  <a:prstClr val="white">
                    <a:lumMod val="85000"/>
                  </a:prstClr>
                </a:solidFill>
                <a:effectLst/>
                <a:uLnTx/>
                <a:uFillTx/>
                <a:latin typeface="Candara"/>
                <a:ea typeface="+mn-ea"/>
                <a:cs typeface="+mn-cs"/>
              </a:rPr>
              <a:t>Holding Torque:</a:t>
            </a:r>
            <a:endPar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endParaRPr>
          </a:p>
          <a:p>
            <a:pPr marL="457200" marR="0" lvl="1" indent="0" algn="l" defTabSz="914400" rtl="0" eaLnBrk="1" fontAlgn="auto" latinLnBrk="0" hangingPunct="1">
              <a:lnSpc>
                <a:spcPct val="100000"/>
              </a:lnSpc>
              <a:spcBef>
                <a:spcPts val="600"/>
              </a:spcBef>
              <a:spcAft>
                <a:spcPts val="0"/>
              </a:spcAft>
              <a:buClr>
                <a:srgbClr val="92D050"/>
              </a:buClr>
              <a:buSzTx/>
              <a:buFont typeface="Arial" pitchFamily="34" charset="0"/>
              <a:buNone/>
              <a:tabLst/>
              <a:defRPr/>
            </a:pPr>
            <a:r>
              <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rPr>
              <a:t>Can maintain a fixed position under load without continuous power consumption.</a:t>
            </a:r>
          </a:p>
          <a:p>
            <a:pPr marL="0" marR="0" lvl="0" indent="0" algn="l" defTabSz="914400" rtl="0" eaLnBrk="1" fontAlgn="auto" latinLnBrk="0" hangingPunct="1">
              <a:lnSpc>
                <a:spcPct val="100000"/>
              </a:lnSpc>
              <a:spcBef>
                <a:spcPts val="600"/>
              </a:spcBef>
              <a:spcAft>
                <a:spcPts val="0"/>
              </a:spcAft>
              <a:buClr>
                <a:srgbClr val="92D050"/>
              </a:buClr>
              <a:buSzTx/>
              <a:buFont typeface="Arial" pitchFamily="34" charset="0"/>
              <a:buNone/>
              <a:tabLst/>
              <a:defRPr/>
            </a:pPr>
            <a:r>
              <a:rPr kumimoji="0" lang="en-US" sz="1400" b="1" i="0" u="none" strike="noStrike" kern="1200" cap="none" spc="0" normalizeH="0" baseline="0" noProof="0" dirty="0">
                <a:ln>
                  <a:noFill/>
                </a:ln>
                <a:solidFill>
                  <a:prstClr val="white">
                    <a:lumMod val="85000"/>
                  </a:prstClr>
                </a:solidFill>
                <a:effectLst/>
                <a:uLnTx/>
                <a:uFillTx/>
                <a:latin typeface="Candara"/>
                <a:ea typeface="+mn-ea"/>
                <a:cs typeface="+mn-cs"/>
              </a:rPr>
              <a:t>Cons:</a:t>
            </a:r>
            <a:endPar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endParaRPr>
          </a:p>
          <a:p>
            <a:pPr marL="228600" marR="0" lvl="0" indent="-228600" algn="l" defTabSz="914400" rtl="0" eaLnBrk="1" fontAlgn="auto" latinLnBrk="0" hangingPunct="1">
              <a:lnSpc>
                <a:spcPct val="100000"/>
              </a:lnSpc>
              <a:spcBef>
                <a:spcPts val="600"/>
              </a:spcBef>
              <a:spcAft>
                <a:spcPts val="0"/>
              </a:spcAft>
              <a:buClr>
                <a:srgbClr val="92D050"/>
              </a:buClr>
              <a:buSzTx/>
              <a:buFont typeface="+mj-lt"/>
              <a:buAutoNum type="arabicPeriod"/>
              <a:tabLst/>
              <a:defRPr/>
            </a:pPr>
            <a:r>
              <a:rPr kumimoji="0" lang="en-US" sz="1400" b="1" i="0" u="none" strike="noStrike" kern="1200" cap="none" spc="0" normalizeH="0" baseline="0" noProof="0" dirty="0">
                <a:ln>
                  <a:noFill/>
                </a:ln>
                <a:solidFill>
                  <a:prstClr val="white">
                    <a:lumMod val="85000"/>
                  </a:prstClr>
                </a:solidFill>
                <a:effectLst/>
                <a:uLnTx/>
                <a:uFillTx/>
                <a:latin typeface="Candara"/>
                <a:ea typeface="+mn-ea"/>
                <a:cs typeface="+mn-cs"/>
              </a:rPr>
              <a:t>Power Consumption:</a:t>
            </a:r>
            <a:endPar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endParaRPr>
          </a:p>
          <a:p>
            <a:pPr marL="457200" marR="0" lvl="1" indent="0" algn="l" defTabSz="914400" rtl="0" eaLnBrk="1" fontAlgn="auto" latinLnBrk="0" hangingPunct="1">
              <a:lnSpc>
                <a:spcPct val="100000"/>
              </a:lnSpc>
              <a:spcBef>
                <a:spcPts val="600"/>
              </a:spcBef>
              <a:spcAft>
                <a:spcPts val="0"/>
              </a:spcAft>
              <a:buClr>
                <a:srgbClr val="92D050"/>
              </a:buClr>
              <a:buSzTx/>
              <a:buFont typeface="Arial" pitchFamily="34" charset="0"/>
              <a:buNone/>
              <a:tabLst/>
              <a:defRPr/>
            </a:pPr>
            <a:r>
              <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rPr>
              <a:t>Generally higher power consumption, especially when holding position.</a:t>
            </a:r>
          </a:p>
          <a:p>
            <a:pPr marL="228600" marR="0" lvl="0" indent="-228600" algn="l" defTabSz="914400" rtl="0" eaLnBrk="1" fontAlgn="auto" latinLnBrk="0" hangingPunct="1">
              <a:lnSpc>
                <a:spcPct val="100000"/>
              </a:lnSpc>
              <a:spcBef>
                <a:spcPts val="600"/>
              </a:spcBef>
              <a:spcAft>
                <a:spcPts val="0"/>
              </a:spcAft>
              <a:buClr>
                <a:srgbClr val="92D050"/>
              </a:buClr>
              <a:buSzTx/>
              <a:buFont typeface="+mj-lt"/>
              <a:buAutoNum type="arabicPeriod"/>
              <a:tabLst/>
              <a:defRPr/>
            </a:pPr>
            <a:r>
              <a:rPr kumimoji="0" lang="en-US" sz="1400" b="1" i="0" u="none" strike="noStrike" kern="1200" cap="none" spc="0" normalizeH="0" baseline="0" noProof="0" dirty="0">
                <a:ln>
                  <a:noFill/>
                </a:ln>
                <a:solidFill>
                  <a:prstClr val="white">
                    <a:lumMod val="85000"/>
                  </a:prstClr>
                </a:solidFill>
                <a:effectLst/>
                <a:uLnTx/>
                <a:uFillTx/>
                <a:latin typeface="Candara"/>
                <a:ea typeface="+mn-ea"/>
                <a:cs typeface="+mn-cs"/>
              </a:rPr>
              <a:t>Size and Weight:</a:t>
            </a:r>
            <a:endPar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endParaRPr>
          </a:p>
          <a:p>
            <a:pPr marL="457200" marR="0" lvl="1" indent="0" algn="l" defTabSz="914400" rtl="0" eaLnBrk="1" fontAlgn="auto" latinLnBrk="0" hangingPunct="1">
              <a:lnSpc>
                <a:spcPct val="100000"/>
              </a:lnSpc>
              <a:spcBef>
                <a:spcPts val="600"/>
              </a:spcBef>
              <a:spcAft>
                <a:spcPts val="0"/>
              </a:spcAft>
              <a:buClr>
                <a:srgbClr val="92D050"/>
              </a:buClr>
              <a:buSzTx/>
              <a:buFont typeface="Arial" pitchFamily="34" charset="0"/>
              <a:buNone/>
              <a:tabLst/>
              <a:defRPr/>
            </a:pPr>
            <a:r>
              <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rPr>
              <a:t>Tend to be bulkier and heavier than other motor types of equivalent power output.</a:t>
            </a:r>
          </a:p>
          <a:p>
            <a:pPr marL="228600" marR="0" lvl="0" indent="-228600" algn="l" defTabSz="914400" rtl="0" eaLnBrk="1" fontAlgn="auto" latinLnBrk="0" hangingPunct="1">
              <a:lnSpc>
                <a:spcPct val="100000"/>
              </a:lnSpc>
              <a:spcBef>
                <a:spcPts val="600"/>
              </a:spcBef>
              <a:spcAft>
                <a:spcPts val="0"/>
              </a:spcAft>
              <a:buClr>
                <a:srgbClr val="92D050"/>
              </a:buClr>
              <a:buSzTx/>
              <a:buFont typeface="+mj-lt"/>
              <a:buAutoNum type="arabicPeriod"/>
              <a:tabLst/>
              <a:defRPr/>
            </a:pPr>
            <a:r>
              <a:rPr kumimoji="0" lang="en-US" sz="1400" b="1" i="0" u="none" strike="noStrike" kern="1200" cap="none" spc="0" normalizeH="0" baseline="0" noProof="0" dirty="0">
                <a:ln>
                  <a:noFill/>
                </a:ln>
                <a:solidFill>
                  <a:prstClr val="white">
                    <a:lumMod val="85000"/>
                  </a:prstClr>
                </a:solidFill>
                <a:effectLst/>
                <a:uLnTx/>
                <a:uFillTx/>
                <a:latin typeface="Candara"/>
                <a:ea typeface="+mn-ea"/>
                <a:cs typeface="+mn-cs"/>
              </a:rPr>
              <a:t>Complex Control:</a:t>
            </a:r>
            <a:endPar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endParaRPr>
          </a:p>
          <a:p>
            <a:pPr marL="457200" marR="0" lvl="1" indent="0" algn="l" defTabSz="914400" rtl="0" eaLnBrk="1" fontAlgn="auto" latinLnBrk="0" hangingPunct="1">
              <a:lnSpc>
                <a:spcPct val="100000"/>
              </a:lnSpc>
              <a:spcBef>
                <a:spcPts val="600"/>
              </a:spcBef>
              <a:spcAft>
                <a:spcPts val="0"/>
              </a:spcAft>
              <a:buClr>
                <a:srgbClr val="92D050"/>
              </a:buClr>
              <a:buSzTx/>
              <a:buFont typeface="Arial" pitchFamily="34" charset="0"/>
              <a:buNone/>
              <a:tabLst/>
              <a:defRPr/>
            </a:pPr>
            <a:r>
              <a:rPr kumimoji="0" lang="en-US" sz="1400" b="0" i="0" u="none" strike="noStrike" kern="1200" cap="none" spc="0" normalizeH="0" baseline="0" noProof="0" dirty="0">
                <a:ln>
                  <a:noFill/>
                </a:ln>
                <a:solidFill>
                  <a:prstClr val="white">
                    <a:lumMod val="85000"/>
                  </a:prstClr>
                </a:solidFill>
                <a:effectLst/>
                <a:uLnTx/>
                <a:uFillTx/>
                <a:latin typeface="Candara"/>
                <a:ea typeface="+mn-ea"/>
                <a:cs typeface="+mn-cs"/>
              </a:rPr>
              <a:t>Requires more complex control circuitry and algorithms compared to DC motors.</a:t>
            </a:r>
          </a:p>
        </p:txBody>
      </p:sp>
      <p:sp>
        <p:nvSpPr>
          <p:cNvPr id="4" name="Content Placeholder 3">
            <a:extLst>
              <a:ext uri="{FF2B5EF4-FFF2-40B4-BE49-F238E27FC236}">
                <a16:creationId xmlns:a16="http://schemas.microsoft.com/office/drawing/2014/main" id="{F49FB492-74C7-AE18-32ED-760B6E1A55CB}"/>
              </a:ext>
            </a:extLst>
          </p:cNvPr>
          <p:cNvSpPr>
            <a:spLocks noGrp="1"/>
          </p:cNvSpPr>
          <p:nvPr>
            <p:ph sz="half" idx="2"/>
          </p:nvPr>
        </p:nvSpPr>
        <p:spPr>
          <a:xfrm>
            <a:off x="6240015" y="188640"/>
            <a:ext cx="5472609" cy="6552728"/>
          </a:xfrm>
        </p:spPr>
        <p:txBody>
          <a:bodyPr>
            <a:noAutofit/>
          </a:bodyPr>
          <a:lstStyle/>
          <a:p>
            <a:pPr>
              <a:lnSpc>
                <a:spcPct val="100000"/>
              </a:lnSpc>
              <a:spcBef>
                <a:spcPts val="600"/>
              </a:spcBef>
            </a:pPr>
            <a:r>
              <a:rPr lang="en-US" sz="1400" b="1" dirty="0"/>
              <a:t>N20 12mm Micro Gearmotors</a:t>
            </a:r>
          </a:p>
          <a:p>
            <a:pPr marL="0" indent="0">
              <a:lnSpc>
                <a:spcPct val="100000"/>
              </a:lnSpc>
              <a:spcBef>
                <a:spcPts val="600"/>
              </a:spcBef>
              <a:buNone/>
            </a:pPr>
            <a:r>
              <a:rPr lang="en-US" sz="1400" b="1" dirty="0"/>
              <a:t>Pros:</a:t>
            </a:r>
            <a:endParaRPr lang="en-US" sz="1400" dirty="0"/>
          </a:p>
          <a:p>
            <a:pPr>
              <a:lnSpc>
                <a:spcPct val="100000"/>
              </a:lnSpc>
              <a:spcBef>
                <a:spcPts val="600"/>
              </a:spcBef>
              <a:buFont typeface="+mj-lt"/>
              <a:buAutoNum type="arabicPeriod"/>
            </a:pPr>
            <a:r>
              <a:rPr lang="en-US" sz="1400" b="1" dirty="0"/>
              <a:t>Compact Size:</a:t>
            </a:r>
            <a:endParaRPr lang="en-US" sz="1400" dirty="0"/>
          </a:p>
          <a:p>
            <a:pPr marL="457200" lvl="1" indent="0">
              <a:lnSpc>
                <a:spcPct val="100000"/>
              </a:lnSpc>
              <a:spcBef>
                <a:spcPts val="600"/>
              </a:spcBef>
              <a:buNone/>
            </a:pPr>
            <a:r>
              <a:rPr lang="en-US" sz="1400" dirty="0"/>
              <a:t>Extremely compact and lightweight, ideal for small and constrained spaces.</a:t>
            </a:r>
          </a:p>
          <a:p>
            <a:pPr>
              <a:lnSpc>
                <a:spcPct val="100000"/>
              </a:lnSpc>
              <a:spcBef>
                <a:spcPts val="600"/>
              </a:spcBef>
              <a:buFont typeface="+mj-lt"/>
              <a:buAutoNum type="arabicPeriod"/>
            </a:pPr>
            <a:r>
              <a:rPr lang="en-US" sz="1400" b="1" dirty="0"/>
              <a:t>High Torque:</a:t>
            </a:r>
            <a:endParaRPr lang="en-US" sz="1400" dirty="0"/>
          </a:p>
          <a:p>
            <a:pPr marL="457200" lvl="1" indent="0">
              <a:lnSpc>
                <a:spcPct val="100000"/>
              </a:lnSpc>
              <a:spcBef>
                <a:spcPts val="600"/>
              </a:spcBef>
              <a:buNone/>
            </a:pPr>
            <a:r>
              <a:rPr lang="en-US" sz="1400" dirty="0"/>
              <a:t>Integrated gearbox increases torque output, suitable for driving wheels in a micromouse.</a:t>
            </a:r>
          </a:p>
          <a:p>
            <a:pPr>
              <a:lnSpc>
                <a:spcPct val="100000"/>
              </a:lnSpc>
              <a:spcBef>
                <a:spcPts val="600"/>
              </a:spcBef>
              <a:buFont typeface="+mj-lt"/>
              <a:buAutoNum type="arabicPeriod"/>
            </a:pPr>
            <a:r>
              <a:rPr lang="en-US" sz="1400" b="1" dirty="0"/>
              <a:t>Efficiency:</a:t>
            </a:r>
            <a:endParaRPr lang="en-US" sz="1400" dirty="0"/>
          </a:p>
          <a:p>
            <a:pPr marL="457200" lvl="1" indent="0">
              <a:lnSpc>
                <a:spcPct val="100000"/>
              </a:lnSpc>
              <a:spcBef>
                <a:spcPts val="600"/>
              </a:spcBef>
              <a:buNone/>
            </a:pPr>
            <a:r>
              <a:rPr lang="en-US" sz="1400" dirty="0"/>
              <a:t>Generally efficient in converting electrical energy into mechanical motion.</a:t>
            </a:r>
          </a:p>
          <a:p>
            <a:pPr>
              <a:lnSpc>
                <a:spcPct val="100000"/>
              </a:lnSpc>
              <a:spcBef>
                <a:spcPts val="600"/>
              </a:spcBef>
              <a:buFont typeface="+mj-lt"/>
              <a:buAutoNum type="arabicPeriod"/>
            </a:pPr>
            <a:r>
              <a:rPr lang="en-US" sz="1400" b="1" dirty="0"/>
              <a:t>Ease of Control:</a:t>
            </a:r>
            <a:endParaRPr lang="en-US" sz="1400" dirty="0"/>
          </a:p>
          <a:p>
            <a:pPr marL="457200" lvl="1" indent="0">
              <a:lnSpc>
                <a:spcPct val="100000"/>
              </a:lnSpc>
              <a:spcBef>
                <a:spcPts val="600"/>
              </a:spcBef>
              <a:buNone/>
            </a:pPr>
            <a:r>
              <a:rPr lang="en-US" sz="1400" dirty="0"/>
              <a:t>Similar control to standard DC motors, typically through PWM for speed control.</a:t>
            </a:r>
          </a:p>
          <a:p>
            <a:pPr marL="0" indent="0">
              <a:lnSpc>
                <a:spcPct val="100000"/>
              </a:lnSpc>
              <a:spcBef>
                <a:spcPts val="600"/>
              </a:spcBef>
              <a:buNone/>
            </a:pPr>
            <a:r>
              <a:rPr lang="en-US" sz="1400" b="1" dirty="0"/>
              <a:t>Cons:</a:t>
            </a:r>
            <a:endParaRPr lang="en-US" sz="1400" dirty="0"/>
          </a:p>
          <a:p>
            <a:pPr>
              <a:lnSpc>
                <a:spcPct val="100000"/>
              </a:lnSpc>
              <a:spcBef>
                <a:spcPts val="600"/>
              </a:spcBef>
              <a:buFont typeface="+mj-lt"/>
              <a:buAutoNum type="arabicPeriod"/>
            </a:pPr>
            <a:r>
              <a:rPr lang="en-US" sz="1400" b="1" dirty="0"/>
              <a:t>Speed Limitations:</a:t>
            </a:r>
            <a:endParaRPr lang="en-US" sz="1400" dirty="0"/>
          </a:p>
          <a:p>
            <a:pPr marL="457200" lvl="1" indent="0">
              <a:lnSpc>
                <a:spcPct val="100000"/>
              </a:lnSpc>
              <a:spcBef>
                <a:spcPts val="600"/>
              </a:spcBef>
              <a:buNone/>
            </a:pPr>
            <a:r>
              <a:rPr lang="en-US" sz="1400" dirty="0"/>
              <a:t>Lower maximum speeds due to the gearbox, which might limit rapid movement capabilities.</a:t>
            </a:r>
          </a:p>
          <a:p>
            <a:pPr>
              <a:lnSpc>
                <a:spcPct val="100000"/>
              </a:lnSpc>
              <a:spcBef>
                <a:spcPts val="600"/>
              </a:spcBef>
              <a:buFont typeface="+mj-lt"/>
              <a:buAutoNum type="arabicPeriod"/>
            </a:pPr>
            <a:r>
              <a:rPr lang="en-US" sz="1400" b="1" dirty="0"/>
              <a:t>Wear and Tear:</a:t>
            </a:r>
            <a:endParaRPr lang="en-US" sz="1400" dirty="0"/>
          </a:p>
          <a:p>
            <a:pPr marL="457200" lvl="1" indent="0">
              <a:lnSpc>
                <a:spcPct val="100000"/>
              </a:lnSpc>
              <a:spcBef>
                <a:spcPts val="600"/>
              </a:spcBef>
              <a:buNone/>
            </a:pPr>
            <a:r>
              <a:rPr lang="en-US" sz="1400" dirty="0"/>
              <a:t>Gearbox components can wear out over time, potentially reducing lifespan and performance.</a:t>
            </a:r>
          </a:p>
          <a:p>
            <a:pPr>
              <a:lnSpc>
                <a:spcPct val="100000"/>
              </a:lnSpc>
              <a:spcBef>
                <a:spcPts val="600"/>
              </a:spcBef>
              <a:buFont typeface="+mj-lt"/>
              <a:buAutoNum type="arabicPeriod"/>
            </a:pPr>
            <a:r>
              <a:rPr lang="en-US" sz="1400" b="1" dirty="0"/>
              <a:t>Precision:</a:t>
            </a:r>
            <a:endParaRPr lang="en-US" sz="1400" dirty="0"/>
          </a:p>
          <a:p>
            <a:pPr marL="457200" lvl="1" indent="0">
              <a:lnSpc>
                <a:spcPct val="100000"/>
              </a:lnSpc>
              <a:spcBef>
                <a:spcPts val="600"/>
              </a:spcBef>
              <a:buNone/>
            </a:pPr>
            <a:r>
              <a:rPr lang="en-US" sz="1400" dirty="0"/>
              <a:t>Like other DC motors, lacks inherent position feedback, requiring additional sensors for precise control.</a:t>
            </a:r>
          </a:p>
          <a:p>
            <a:pPr>
              <a:lnSpc>
                <a:spcPct val="100000"/>
              </a:lnSpc>
              <a:spcBef>
                <a:spcPts val="600"/>
              </a:spcBef>
            </a:pPr>
            <a:endParaRPr lang="en-IN" sz="1400" dirty="0"/>
          </a:p>
        </p:txBody>
      </p:sp>
    </p:spTree>
    <p:extLst>
      <p:ext uri="{BB962C8B-B14F-4D97-AF65-F5344CB8AC3E}">
        <p14:creationId xmlns:p14="http://schemas.microsoft.com/office/powerpoint/2010/main" val="2949957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FE2DD-C24B-2165-E39D-393CC405DBCC}"/>
              </a:ext>
            </a:extLst>
          </p:cNvPr>
          <p:cNvSpPr>
            <a:spLocks noGrp="1"/>
          </p:cNvSpPr>
          <p:nvPr>
            <p:ph type="title"/>
          </p:nvPr>
        </p:nvSpPr>
        <p:spPr>
          <a:xfrm>
            <a:off x="623392" y="457200"/>
            <a:ext cx="10044608" cy="379512"/>
          </a:xfrm>
        </p:spPr>
        <p:txBody>
          <a:bodyPr>
            <a:normAutofit/>
          </a:bodyPr>
          <a:lstStyle/>
          <a:p>
            <a:r>
              <a:rPr lang="en-US" sz="2000" b="1" u="sng" dirty="0"/>
              <a:t>Comparison Table</a:t>
            </a:r>
            <a:endParaRPr lang="en-IN" sz="2000" b="1" u="sng" dirty="0"/>
          </a:p>
        </p:txBody>
      </p:sp>
      <p:graphicFrame>
        <p:nvGraphicFramePr>
          <p:cNvPr id="5" name="Content Placeholder 4">
            <a:extLst>
              <a:ext uri="{FF2B5EF4-FFF2-40B4-BE49-F238E27FC236}">
                <a16:creationId xmlns:a16="http://schemas.microsoft.com/office/drawing/2014/main" id="{9519E80C-F508-AF3E-EB17-2CBA9E25DDE3}"/>
              </a:ext>
            </a:extLst>
          </p:cNvPr>
          <p:cNvGraphicFramePr>
            <a:graphicFrameLocks noGrp="1"/>
          </p:cNvGraphicFramePr>
          <p:nvPr>
            <p:ph sz="half" idx="1"/>
            <p:extLst>
              <p:ext uri="{D42A27DB-BD31-4B8C-83A1-F6EECF244321}">
                <p14:modId xmlns:p14="http://schemas.microsoft.com/office/powerpoint/2010/main" val="3329241976"/>
              </p:ext>
            </p:extLst>
          </p:nvPr>
        </p:nvGraphicFramePr>
        <p:xfrm>
          <a:off x="623392" y="1052736"/>
          <a:ext cx="10513167" cy="2295995"/>
        </p:xfrm>
        <a:graphic>
          <a:graphicData uri="http://schemas.openxmlformats.org/drawingml/2006/table">
            <a:tbl>
              <a:tblPr firstRow="1" bandRow="1">
                <a:tableStyleId>{5C22544A-7EE6-4342-B048-85BDC9FD1C3A}</a:tableStyleId>
              </a:tblPr>
              <a:tblGrid>
                <a:gridCol w="2936637">
                  <a:extLst>
                    <a:ext uri="{9D8B030D-6E8A-4147-A177-3AD203B41FA5}">
                      <a16:colId xmlns:a16="http://schemas.microsoft.com/office/drawing/2014/main" val="475739547"/>
                    </a:ext>
                  </a:extLst>
                </a:gridCol>
                <a:gridCol w="2525510">
                  <a:extLst>
                    <a:ext uri="{9D8B030D-6E8A-4147-A177-3AD203B41FA5}">
                      <a16:colId xmlns:a16="http://schemas.microsoft.com/office/drawing/2014/main" val="2174296492"/>
                    </a:ext>
                  </a:extLst>
                </a:gridCol>
                <a:gridCol w="2525510">
                  <a:extLst>
                    <a:ext uri="{9D8B030D-6E8A-4147-A177-3AD203B41FA5}">
                      <a16:colId xmlns:a16="http://schemas.microsoft.com/office/drawing/2014/main" val="2230002143"/>
                    </a:ext>
                  </a:extLst>
                </a:gridCol>
                <a:gridCol w="2525510">
                  <a:extLst>
                    <a:ext uri="{9D8B030D-6E8A-4147-A177-3AD203B41FA5}">
                      <a16:colId xmlns:a16="http://schemas.microsoft.com/office/drawing/2014/main" val="1769345546"/>
                    </a:ext>
                  </a:extLst>
                </a:gridCol>
              </a:tblGrid>
              <a:tr h="422611">
                <a:tc>
                  <a:txBody>
                    <a:bodyPr/>
                    <a:lstStyle/>
                    <a:p>
                      <a:r>
                        <a:rPr lang="en-IN" dirty="0"/>
                        <a:t>Feature</a:t>
                      </a:r>
                    </a:p>
                  </a:txBody>
                  <a:tcPr anchor="ctr"/>
                </a:tc>
                <a:tc>
                  <a:txBody>
                    <a:bodyPr/>
                    <a:lstStyle/>
                    <a:p>
                      <a:r>
                        <a:rPr lang="en-IN" dirty="0"/>
                        <a:t>DC Motor</a:t>
                      </a:r>
                    </a:p>
                  </a:txBody>
                  <a:tcPr anchor="ctr"/>
                </a:tc>
                <a:tc>
                  <a:txBody>
                    <a:bodyPr/>
                    <a:lstStyle/>
                    <a:p>
                      <a:r>
                        <a:rPr lang="en-IN"/>
                        <a:t>Stepper Motor</a:t>
                      </a:r>
                    </a:p>
                  </a:txBody>
                  <a:tcPr anchor="ctr"/>
                </a:tc>
                <a:tc>
                  <a:txBody>
                    <a:bodyPr/>
                    <a:lstStyle/>
                    <a:p>
                      <a:r>
                        <a:rPr lang="en-IN" dirty="0"/>
                        <a:t>N20 12mm Micro Gearmotor</a:t>
                      </a:r>
                    </a:p>
                  </a:txBody>
                  <a:tcPr anchor="ctr"/>
                </a:tc>
                <a:extLst>
                  <a:ext uri="{0D108BD9-81ED-4DB2-BD59-A6C34878D82A}">
                    <a16:rowId xmlns:a16="http://schemas.microsoft.com/office/drawing/2014/main" val="151209926"/>
                  </a:ext>
                </a:extLst>
              </a:tr>
              <a:tr h="323654">
                <a:tc>
                  <a:txBody>
                    <a:bodyPr/>
                    <a:lstStyle/>
                    <a:p>
                      <a:r>
                        <a:rPr lang="en-IN" b="1" dirty="0"/>
                        <a:t>Power Consumption</a:t>
                      </a:r>
                      <a:endParaRPr lang="en-IN" dirty="0"/>
                    </a:p>
                  </a:txBody>
                  <a:tcPr anchor="ctr"/>
                </a:tc>
                <a:tc>
                  <a:txBody>
                    <a:bodyPr/>
                    <a:lstStyle/>
                    <a:p>
                      <a:r>
                        <a:rPr lang="en-IN"/>
                        <a:t>Moderate</a:t>
                      </a:r>
                    </a:p>
                  </a:txBody>
                  <a:tcPr anchor="ctr"/>
                </a:tc>
                <a:tc>
                  <a:txBody>
                    <a:bodyPr/>
                    <a:lstStyle/>
                    <a:p>
                      <a:r>
                        <a:rPr lang="en-IN"/>
                        <a:t>High</a:t>
                      </a:r>
                    </a:p>
                  </a:txBody>
                  <a:tcPr anchor="ctr"/>
                </a:tc>
                <a:tc>
                  <a:txBody>
                    <a:bodyPr/>
                    <a:lstStyle/>
                    <a:p>
                      <a:r>
                        <a:rPr lang="en-IN" dirty="0"/>
                        <a:t>Moderate</a:t>
                      </a:r>
                    </a:p>
                  </a:txBody>
                  <a:tcPr anchor="ctr"/>
                </a:tc>
                <a:extLst>
                  <a:ext uri="{0D108BD9-81ED-4DB2-BD59-A6C34878D82A}">
                    <a16:rowId xmlns:a16="http://schemas.microsoft.com/office/drawing/2014/main" val="774823232"/>
                  </a:ext>
                </a:extLst>
              </a:tr>
              <a:tr h="323654">
                <a:tc>
                  <a:txBody>
                    <a:bodyPr/>
                    <a:lstStyle/>
                    <a:p>
                      <a:r>
                        <a:rPr lang="en-IN" b="1" dirty="0"/>
                        <a:t>Compact Size</a:t>
                      </a:r>
                      <a:endParaRPr lang="en-IN" dirty="0"/>
                    </a:p>
                  </a:txBody>
                  <a:tcPr anchor="ctr"/>
                </a:tc>
                <a:tc>
                  <a:txBody>
                    <a:bodyPr/>
                    <a:lstStyle/>
                    <a:p>
                      <a:r>
                        <a:rPr lang="en-IN"/>
                        <a:t>Compact</a:t>
                      </a:r>
                    </a:p>
                  </a:txBody>
                  <a:tcPr anchor="ctr"/>
                </a:tc>
                <a:tc>
                  <a:txBody>
                    <a:bodyPr/>
                    <a:lstStyle/>
                    <a:p>
                      <a:r>
                        <a:rPr lang="en-IN"/>
                        <a:t>Bulky</a:t>
                      </a:r>
                    </a:p>
                  </a:txBody>
                  <a:tcPr anchor="ctr"/>
                </a:tc>
                <a:tc>
                  <a:txBody>
                    <a:bodyPr/>
                    <a:lstStyle/>
                    <a:p>
                      <a:r>
                        <a:rPr lang="en-IN" dirty="0"/>
                        <a:t>Very Compact</a:t>
                      </a:r>
                    </a:p>
                  </a:txBody>
                  <a:tcPr anchor="ctr"/>
                </a:tc>
                <a:extLst>
                  <a:ext uri="{0D108BD9-81ED-4DB2-BD59-A6C34878D82A}">
                    <a16:rowId xmlns:a16="http://schemas.microsoft.com/office/drawing/2014/main" val="124724149"/>
                  </a:ext>
                </a:extLst>
              </a:tr>
              <a:tr h="558635">
                <a:tc>
                  <a:txBody>
                    <a:bodyPr/>
                    <a:lstStyle/>
                    <a:p>
                      <a:r>
                        <a:rPr lang="en-IN" b="1" dirty="0"/>
                        <a:t>Torque Output</a:t>
                      </a:r>
                      <a:endParaRPr lang="en-IN" dirty="0"/>
                    </a:p>
                  </a:txBody>
                  <a:tcPr anchor="ctr"/>
                </a:tc>
                <a:tc>
                  <a:txBody>
                    <a:bodyPr/>
                    <a:lstStyle/>
                    <a:p>
                      <a:r>
                        <a:rPr lang="en-IN"/>
                        <a:t>Variable with speed</a:t>
                      </a:r>
                    </a:p>
                  </a:txBody>
                  <a:tcPr anchor="ctr"/>
                </a:tc>
                <a:tc>
                  <a:txBody>
                    <a:bodyPr/>
                    <a:lstStyle/>
                    <a:p>
                      <a:r>
                        <a:rPr lang="en-IN"/>
                        <a:t>Consistent per step</a:t>
                      </a:r>
                    </a:p>
                  </a:txBody>
                  <a:tcPr anchor="ctr"/>
                </a:tc>
                <a:tc>
                  <a:txBody>
                    <a:bodyPr/>
                    <a:lstStyle/>
                    <a:p>
                      <a:r>
                        <a:rPr lang="en-IN" dirty="0"/>
                        <a:t>High (due to gearbox)</a:t>
                      </a:r>
                    </a:p>
                  </a:txBody>
                  <a:tcPr anchor="ctr"/>
                </a:tc>
                <a:extLst>
                  <a:ext uri="{0D108BD9-81ED-4DB2-BD59-A6C34878D82A}">
                    <a16:rowId xmlns:a16="http://schemas.microsoft.com/office/drawing/2014/main" val="3765976817"/>
                  </a:ext>
                </a:extLst>
              </a:tr>
              <a:tr h="323654">
                <a:tc>
                  <a:txBody>
                    <a:bodyPr/>
                    <a:lstStyle/>
                    <a:p>
                      <a:r>
                        <a:rPr lang="en-IN" b="1" dirty="0"/>
                        <a:t>Speed</a:t>
                      </a:r>
                      <a:endParaRPr lang="en-IN" dirty="0"/>
                    </a:p>
                  </a:txBody>
                  <a:tcPr anchor="ctr"/>
                </a:tc>
                <a:tc>
                  <a:txBody>
                    <a:bodyPr/>
                    <a:lstStyle/>
                    <a:p>
                      <a:r>
                        <a:rPr lang="en-IN"/>
                        <a:t>High</a:t>
                      </a:r>
                    </a:p>
                  </a:txBody>
                  <a:tcPr anchor="ctr"/>
                </a:tc>
                <a:tc>
                  <a:txBody>
                    <a:bodyPr/>
                    <a:lstStyle/>
                    <a:p>
                      <a:r>
                        <a:rPr lang="en-IN"/>
                        <a:t>Moderate</a:t>
                      </a:r>
                    </a:p>
                  </a:txBody>
                  <a:tcPr anchor="ctr"/>
                </a:tc>
                <a:tc>
                  <a:txBody>
                    <a:bodyPr/>
                    <a:lstStyle/>
                    <a:p>
                      <a:r>
                        <a:rPr lang="en-IN" dirty="0"/>
                        <a:t>Moderate</a:t>
                      </a:r>
                    </a:p>
                  </a:txBody>
                  <a:tcPr anchor="ctr"/>
                </a:tc>
                <a:extLst>
                  <a:ext uri="{0D108BD9-81ED-4DB2-BD59-A6C34878D82A}">
                    <a16:rowId xmlns:a16="http://schemas.microsoft.com/office/drawing/2014/main" val="1638672454"/>
                  </a:ext>
                </a:extLst>
              </a:tr>
            </a:tbl>
          </a:graphicData>
        </a:graphic>
      </p:graphicFrame>
      <p:sp>
        <p:nvSpPr>
          <p:cNvPr id="4" name="Content Placeholder 3">
            <a:extLst>
              <a:ext uri="{FF2B5EF4-FFF2-40B4-BE49-F238E27FC236}">
                <a16:creationId xmlns:a16="http://schemas.microsoft.com/office/drawing/2014/main" id="{7FC1B488-1679-6E08-D39E-5CCF459FB0E5}"/>
              </a:ext>
            </a:extLst>
          </p:cNvPr>
          <p:cNvSpPr>
            <a:spLocks noGrp="1"/>
          </p:cNvSpPr>
          <p:nvPr>
            <p:ph sz="half" idx="2"/>
          </p:nvPr>
        </p:nvSpPr>
        <p:spPr>
          <a:xfrm>
            <a:off x="623391" y="4104805"/>
            <a:ext cx="5976665" cy="2295995"/>
          </a:xfrm>
        </p:spPr>
        <p:txBody>
          <a:bodyPr/>
          <a:lstStyle/>
          <a:p>
            <a:pPr marL="0" indent="0">
              <a:buNone/>
            </a:pPr>
            <a:r>
              <a:rPr lang="en-US" b="1" dirty="0"/>
              <a:t>According to our requirements, the best option is:</a:t>
            </a:r>
          </a:p>
          <a:p>
            <a:pPr marL="0" indent="0">
              <a:buNone/>
            </a:pPr>
            <a:r>
              <a:rPr lang="en-US" b="1" dirty="0"/>
              <a:t>N20 12mm Micro Gearmotors</a:t>
            </a:r>
            <a:r>
              <a:rPr lang="en-US" dirty="0"/>
              <a:t>: Excellent for compact, lightweight designs where moderate precision and high torque are needed. They strike a good balance between size, efficiency, and ease of control but might require additional components for precise navigation.</a:t>
            </a:r>
            <a:endParaRPr lang="en-IN" dirty="0"/>
          </a:p>
        </p:txBody>
      </p:sp>
      <p:pic>
        <p:nvPicPr>
          <p:cNvPr id="7" name="Picture 6">
            <a:extLst>
              <a:ext uri="{FF2B5EF4-FFF2-40B4-BE49-F238E27FC236}">
                <a16:creationId xmlns:a16="http://schemas.microsoft.com/office/drawing/2014/main" id="{26421512-2211-91BA-23F3-4E85A4FE18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96200" y="3589266"/>
            <a:ext cx="2957314" cy="2957314"/>
          </a:xfrm>
          <a:prstGeom prst="rect">
            <a:avLst/>
          </a:prstGeom>
        </p:spPr>
      </p:pic>
    </p:spTree>
    <p:extLst>
      <p:ext uri="{BB962C8B-B14F-4D97-AF65-F5344CB8AC3E}">
        <p14:creationId xmlns:p14="http://schemas.microsoft.com/office/powerpoint/2010/main" val="39742537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471C0-14B0-0AF7-0F6C-67753063285A}"/>
              </a:ext>
            </a:extLst>
          </p:cNvPr>
          <p:cNvSpPr>
            <a:spLocks noGrp="1"/>
          </p:cNvSpPr>
          <p:nvPr>
            <p:ph type="title"/>
          </p:nvPr>
        </p:nvSpPr>
        <p:spPr>
          <a:xfrm>
            <a:off x="1524000" y="0"/>
            <a:ext cx="9144000" cy="762000"/>
          </a:xfrm>
        </p:spPr>
        <p:txBody>
          <a:bodyPr/>
          <a:lstStyle/>
          <a:p>
            <a:r>
              <a:rPr lang="en-US" dirty="0"/>
              <a:t>Motor Driver Selection</a:t>
            </a:r>
            <a:endParaRPr lang="en-IN" dirty="0"/>
          </a:p>
        </p:txBody>
      </p:sp>
      <p:sp>
        <p:nvSpPr>
          <p:cNvPr id="3" name="Content Placeholder 2">
            <a:extLst>
              <a:ext uri="{FF2B5EF4-FFF2-40B4-BE49-F238E27FC236}">
                <a16:creationId xmlns:a16="http://schemas.microsoft.com/office/drawing/2014/main" id="{ABF078C9-441C-EB90-B1E9-78F3049EF395}"/>
              </a:ext>
            </a:extLst>
          </p:cNvPr>
          <p:cNvSpPr>
            <a:spLocks noGrp="1"/>
          </p:cNvSpPr>
          <p:nvPr>
            <p:ph idx="1"/>
          </p:nvPr>
        </p:nvSpPr>
        <p:spPr>
          <a:xfrm>
            <a:off x="551384" y="1124744"/>
            <a:ext cx="10116616" cy="4971256"/>
          </a:xfrm>
        </p:spPr>
        <p:txBody>
          <a:bodyPr>
            <a:normAutofit lnSpcReduction="10000"/>
          </a:bodyPr>
          <a:lstStyle/>
          <a:p>
            <a:pPr marL="457200" indent="-457200">
              <a:buAutoNum type="arabicPeriod"/>
            </a:pPr>
            <a:r>
              <a:rPr lang="en-US" b="1" dirty="0"/>
              <a:t>DRV8833 Dual H-Bridge Motor Driver</a:t>
            </a:r>
          </a:p>
          <a:p>
            <a:pPr marL="0" indent="0">
              <a:buNone/>
            </a:pPr>
            <a:r>
              <a:rPr lang="en-US" b="1" dirty="0"/>
              <a:t>Pros:</a:t>
            </a:r>
          </a:p>
          <a:p>
            <a:r>
              <a:rPr lang="en-US" b="1" dirty="0"/>
              <a:t>Compact Size: </a:t>
            </a:r>
            <a:r>
              <a:rPr lang="en-US" dirty="0"/>
              <a:t>Small and easy to integrate into tight spaces. </a:t>
            </a:r>
          </a:p>
          <a:p>
            <a:r>
              <a:rPr lang="en-US" b="1" dirty="0"/>
              <a:t>Voltage Range: </a:t>
            </a:r>
            <a:r>
              <a:rPr lang="en-US" dirty="0"/>
              <a:t>Wide operating voltage range of 2.7V to 10.8V.</a:t>
            </a:r>
          </a:p>
          <a:p>
            <a:r>
              <a:rPr lang="en-US" b="1" dirty="0"/>
              <a:t>Current:</a:t>
            </a:r>
            <a:r>
              <a:rPr lang="en-US" dirty="0"/>
              <a:t> Provides up to 1.5A continuous per channel.</a:t>
            </a:r>
          </a:p>
          <a:p>
            <a:r>
              <a:rPr lang="en-US" b="1" dirty="0"/>
              <a:t>Protection: </a:t>
            </a:r>
            <a:r>
              <a:rPr lang="en-US" dirty="0"/>
              <a:t>Built-in current limiting, thermal shutdown, and under-voltage lockout.</a:t>
            </a:r>
          </a:p>
          <a:p>
            <a:r>
              <a:rPr lang="en-US" b="1" dirty="0"/>
              <a:t>Efficiency:</a:t>
            </a:r>
            <a:r>
              <a:rPr lang="en-US" dirty="0"/>
              <a:t> Low power dissipation due to MOSFET-based H-bridges.</a:t>
            </a:r>
          </a:p>
          <a:p>
            <a:pPr marL="0" indent="0">
              <a:buNone/>
            </a:pPr>
            <a:r>
              <a:rPr lang="en-US" b="1" dirty="0"/>
              <a:t>Cons:</a:t>
            </a:r>
            <a:r>
              <a:rPr lang="en-US" dirty="0"/>
              <a:t> </a:t>
            </a:r>
          </a:p>
          <a:p>
            <a:r>
              <a:rPr lang="en-US" b="1" dirty="0"/>
              <a:t>Current Limit: </a:t>
            </a:r>
            <a:r>
              <a:rPr lang="en-US" dirty="0"/>
              <a:t>May not be sufficient for high torque requirements of larger motors.</a:t>
            </a:r>
          </a:p>
          <a:p>
            <a:pPr marL="0" indent="0">
              <a:buNone/>
            </a:pPr>
            <a:r>
              <a:rPr lang="en-US" b="1" dirty="0"/>
              <a:t>Use Case: </a:t>
            </a:r>
            <a:r>
              <a:rPr lang="en-US" dirty="0"/>
              <a:t>Ideal for low-power, compact designs like a micromouse robot where space is a constraint.</a:t>
            </a:r>
            <a:endParaRPr lang="en-IN" dirty="0"/>
          </a:p>
        </p:txBody>
      </p:sp>
    </p:spTree>
    <p:extLst>
      <p:ext uri="{BB962C8B-B14F-4D97-AF65-F5344CB8AC3E}">
        <p14:creationId xmlns:p14="http://schemas.microsoft.com/office/powerpoint/2010/main" val="3088633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C324E-9DDF-FF57-5499-AAEF1ED857C6}"/>
              </a:ext>
            </a:extLst>
          </p:cNvPr>
          <p:cNvSpPr>
            <a:spLocks noGrp="1"/>
          </p:cNvSpPr>
          <p:nvPr>
            <p:ph type="title"/>
          </p:nvPr>
        </p:nvSpPr>
        <p:spPr>
          <a:xfrm>
            <a:off x="1524000" y="260648"/>
            <a:ext cx="9144000" cy="1143000"/>
          </a:xfrm>
        </p:spPr>
        <p:txBody>
          <a:bodyPr anchor="t"/>
          <a:lstStyle/>
          <a:p>
            <a:r>
              <a:rPr lang="en-US" dirty="0"/>
              <a:t>Table of Contents</a:t>
            </a:r>
            <a:endParaRPr lang="en-IN" dirty="0"/>
          </a:p>
        </p:txBody>
      </p:sp>
      <p:sp>
        <p:nvSpPr>
          <p:cNvPr id="3" name="Content Placeholder 2">
            <a:extLst>
              <a:ext uri="{FF2B5EF4-FFF2-40B4-BE49-F238E27FC236}">
                <a16:creationId xmlns:a16="http://schemas.microsoft.com/office/drawing/2014/main" id="{6069E3FA-2BBA-108C-D0E8-A1076A9F845F}"/>
              </a:ext>
            </a:extLst>
          </p:cNvPr>
          <p:cNvSpPr>
            <a:spLocks noGrp="1"/>
          </p:cNvSpPr>
          <p:nvPr>
            <p:ph idx="1"/>
          </p:nvPr>
        </p:nvSpPr>
        <p:spPr>
          <a:xfrm>
            <a:off x="1524000" y="908720"/>
            <a:ext cx="9144000" cy="5616624"/>
          </a:xfrm>
        </p:spPr>
        <p:txBody>
          <a:bodyPr>
            <a:normAutofit fontScale="92500" lnSpcReduction="20000"/>
          </a:bodyPr>
          <a:lstStyle/>
          <a:p>
            <a:r>
              <a:rPr lang="en-US" dirty="0"/>
              <a:t>The Problem Statement</a:t>
            </a:r>
          </a:p>
          <a:p>
            <a:r>
              <a:rPr lang="en-US" dirty="0"/>
              <a:t>Initial Approach</a:t>
            </a:r>
          </a:p>
          <a:p>
            <a:r>
              <a:rPr lang="en-US" dirty="0"/>
              <a:t>Final Iteration &amp; Metrics</a:t>
            </a:r>
          </a:p>
          <a:p>
            <a:r>
              <a:rPr lang="en-US" dirty="0"/>
              <a:t>Stepping Up!</a:t>
            </a:r>
          </a:p>
          <a:p>
            <a:r>
              <a:rPr lang="en-US" dirty="0" err="1"/>
              <a:t>Optimised</a:t>
            </a:r>
            <a:r>
              <a:rPr lang="en-US" dirty="0"/>
              <a:t> Algorithm</a:t>
            </a:r>
          </a:p>
          <a:p>
            <a:r>
              <a:rPr lang="en-US" dirty="0"/>
              <a:t>Final Simulation</a:t>
            </a:r>
          </a:p>
          <a:p>
            <a:r>
              <a:rPr lang="en-IN" dirty="0"/>
              <a:t>Hardware Elements Required</a:t>
            </a:r>
          </a:p>
          <a:p>
            <a:r>
              <a:rPr lang="en-IN" dirty="0"/>
              <a:t>Sensor Selection</a:t>
            </a:r>
          </a:p>
          <a:p>
            <a:r>
              <a:rPr lang="en-IN" dirty="0"/>
              <a:t>Microcontroller Selection</a:t>
            </a:r>
          </a:p>
          <a:p>
            <a:r>
              <a:rPr lang="en-IN" dirty="0"/>
              <a:t>Motors Selection</a:t>
            </a:r>
          </a:p>
          <a:p>
            <a:r>
              <a:rPr lang="en-IN" dirty="0"/>
              <a:t>Motor Driver Selection</a:t>
            </a:r>
          </a:p>
          <a:p>
            <a:r>
              <a:rPr lang="en-IN" dirty="0"/>
              <a:t>Power Source Selection</a:t>
            </a:r>
          </a:p>
          <a:p>
            <a:r>
              <a:rPr lang="en-IN" dirty="0"/>
              <a:t>Further Vision</a:t>
            </a:r>
          </a:p>
          <a:p>
            <a:endParaRPr lang="en-IN" dirty="0"/>
          </a:p>
        </p:txBody>
      </p:sp>
    </p:spTree>
    <p:extLst>
      <p:ext uri="{BB962C8B-B14F-4D97-AF65-F5344CB8AC3E}">
        <p14:creationId xmlns:p14="http://schemas.microsoft.com/office/powerpoint/2010/main" val="25591822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7100EA-6305-2D63-DCA5-5371B26DEC1A}"/>
              </a:ext>
            </a:extLst>
          </p:cNvPr>
          <p:cNvSpPr>
            <a:spLocks noGrp="1"/>
          </p:cNvSpPr>
          <p:nvPr>
            <p:ph sz="half" idx="1"/>
          </p:nvPr>
        </p:nvSpPr>
        <p:spPr>
          <a:xfrm>
            <a:off x="479376" y="188640"/>
            <a:ext cx="4752528" cy="5907361"/>
          </a:xfrm>
        </p:spPr>
        <p:txBody>
          <a:bodyPr>
            <a:noAutofit/>
          </a:bodyPr>
          <a:lstStyle/>
          <a:p>
            <a:pPr marL="457200" indent="-457200">
              <a:buAutoNum type="arabicPeriod" startAt="2"/>
            </a:pPr>
            <a:r>
              <a:rPr lang="en-US" sz="1800" b="1" dirty="0"/>
              <a:t>L298N Dual H-Bridge Motor Driver</a:t>
            </a:r>
          </a:p>
          <a:p>
            <a:pPr marL="0" indent="0">
              <a:buNone/>
            </a:pPr>
            <a:r>
              <a:rPr lang="en-US" sz="1800" b="1" dirty="0"/>
              <a:t>Pros:</a:t>
            </a:r>
            <a:endParaRPr lang="en-US" sz="1800" dirty="0"/>
          </a:p>
          <a:p>
            <a:pPr>
              <a:buFont typeface="Arial" panose="020B0604020202020204" pitchFamily="34" charset="0"/>
              <a:buChar char="•"/>
            </a:pPr>
            <a:r>
              <a:rPr lang="en-US" sz="1800" b="1" dirty="0"/>
              <a:t>Robustness:</a:t>
            </a:r>
            <a:r>
              <a:rPr lang="en-US" sz="1800" dirty="0"/>
              <a:t> Can handle up to 2A per channel, suitable for more demanding applications.</a:t>
            </a:r>
          </a:p>
          <a:p>
            <a:pPr>
              <a:buFont typeface="Arial" panose="020B0604020202020204" pitchFamily="34" charset="0"/>
              <a:buChar char="•"/>
            </a:pPr>
            <a:r>
              <a:rPr lang="en-US" sz="1800" b="1" dirty="0"/>
              <a:t>Voltage Range:</a:t>
            </a:r>
            <a:r>
              <a:rPr lang="en-US" sz="1800" dirty="0"/>
              <a:t> Operates from 5V to 35V, versatile for various motor types.</a:t>
            </a:r>
          </a:p>
          <a:p>
            <a:pPr>
              <a:buFont typeface="Arial" panose="020B0604020202020204" pitchFamily="34" charset="0"/>
              <a:buChar char="•"/>
            </a:pPr>
            <a:r>
              <a:rPr lang="en-US" sz="1800" b="1" dirty="0"/>
              <a:t>Popularity:</a:t>
            </a:r>
            <a:r>
              <a:rPr lang="en-US" sz="1800" dirty="0"/>
              <a:t> Widely used and well-documented with extensive support.</a:t>
            </a:r>
          </a:p>
          <a:p>
            <a:pPr marL="0" indent="0">
              <a:buNone/>
            </a:pPr>
            <a:r>
              <a:rPr lang="en-US" sz="1800" b="1" dirty="0"/>
              <a:t>Cons:</a:t>
            </a:r>
            <a:endParaRPr lang="en-US" sz="1800" dirty="0"/>
          </a:p>
          <a:p>
            <a:pPr>
              <a:buFont typeface="Arial" panose="020B0604020202020204" pitchFamily="34" charset="0"/>
              <a:buChar char="•"/>
            </a:pPr>
            <a:r>
              <a:rPr lang="en-US" sz="1800" b="1" dirty="0"/>
              <a:t>Size:</a:t>
            </a:r>
            <a:r>
              <a:rPr lang="en-US" sz="1800" dirty="0"/>
              <a:t> Relatively large, which might be an issue in compact designs.</a:t>
            </a:r>
          </a:p>
          <a:p>
            <a:pPr>
              <a:buFont typeface="Arial" panose="020B0604020202020204" pitchFamily="34" charset="0"/>
              <a:buChar char="•"/>
            </a:pPr>
            <a:r>
              <a:rPr lang="en-US" sz="1800" b="1" dirty="0"/>
              <a:t>Efficiency:</a:t>
            </a:r>
            <a:r>
              <a:rPr lang="en-US" sz="1800" dirty="0"/>
              <a:t> Higher power dissipation due to bipolar transistors, requiring heatsinking.</a:t>
            </a:r>
          </a:p>
          <a:p>
            <a:pPr marL="0" indent="0">
              <a:buNone/>
            </a:pPr>
            <a:r>
              <a:rPr lang="en-US" sz="1800" b="1" dirty="0"/>
              <a:t>Use Case:</a:t>
            </a:r>
            <a:r>
              <a:rPr lang="en-US" sz="1800" dirty="0"/>
              <a:t> Better suited for larger robots or applications where space is not a critical constraint and higher current handling is necessary.</a:t>
            </a:r>
          </a:p>
        </p:txBody>
      </p:sp>
      <p:sp>
        <p:nvSpPr>
          <p:cNvPr id="4" name="Content Placeholder 3">
            <a:extLst>
              <a:ext uri="{FF2B5EF4-FFF2-40B4-BE49-F238E27FC236}">
                <a16:creationId xmlns:a16="http://schemas.microsoft.com/office/drawing/2014/main" id="{DB69DA4A-1F6E-6589-B7A4-BC4156C73FE5}"/>
              </a:ext>
            </a:extLst>
          </p:cNvPr>
          <p:cNvSpPr>
            <a:spLocks noGrp="1"/>
          </p:cNvSpPr>
          <p:nvPr>
            <p:ph sz="half" idx="2"/>
          </p:nvPr>
        </p:nvSpPr>
        <p:spPr>
          <a:xfrm>
            <a:off x="5591944" y="188641"/>
            <a:ext cx="6120680" cy="5907360"/>
          </a:xfrm>
        </p:spPr>
        <p:txBody>
          <a:bodyPr>
            <a:noAutofit/>
          </a:bodyPr>
          <a:lstStyle/>
          <a:p>
            <a:pPr marL="457200" indent="-457200">
              <a:buAutoNum type="arabicPeriod" startAt="3"/>
            </a:pPr>
            <a:r>
              <a:rPr lang="en-US" sz="1800" b="1" dirty="0"/>
              <a:t>TB6612FNG Dual H-Bridge Motor Driver</a:t>
            </a:r>
          </a:p>
          <a:p>
            <a:pPr marL="0" indent="0">
              <a:buNone/>
            </a:pPr>
            <a:r>
              <a:rPr lang="en-US" sz="1800" b="1" dirty="0"/>
              <a:t>Pros:</a:t>
            </a:r>
            <a:endParaRPr lang="en-US" sz="1800" dirty="0"/>
          </a:p>
          <a:p>
            <a:pPr>
              <a:buFont typeface="Arial" panose="020B0604020202020204" pitchFamily="34" charset="0"/>
              <a:buChar char="•"/>
            </a:pPr>
            <a:r>
              <a:rPr lang="en-US" sz="1800" b="1" dirty="0"/>
              <a:t>Compact Size:</a:t>
            </a:r>
            <a:r>
              <a:rPr lang="en-US" sz="1800" dirty="0"/>
              <a:t> Small footprint, similar to DRV8833.</a:t>
            </a:r>
          </a:p>
          <a:p>
            <a:pPr>
              <a:buFont typeface="Arial" panose="020B0604020202020204" pitchFamily="34" charset="0"/>
              <a:buChar char="•"/>
            </a:pPr>
            <a:r>
              <a:rPr lang="en-US" sz="1800" b="1" dirty="0"/>
              <a:t>Voltage Range:</a:t>
            </a:r>
            <a:r>
              <a:rPr lang="en-US" sz="1800" dirty="0"/>
              <a:t> Operates from 2.5V to 13.5V.</a:t>
            </a:r>
          </a:p>
          <a:p>
            <a:pPr>
              <a:buFont typeface="Arial" panose="020B0604020202020204" pitchFamily="34" charset="0"/>
              <a:buChar char="•"/>
            </a:pPr>
            <a:r>
              <a:rPr lang="en-US" sz="1800" b="1" dirty="0"/>
              <a:t>Current:</a:t>
            </a:r>
            <a:r>
              <a:rPr lang="en-US" sz="1800" dirty="0"/>
              <a:t> Supports up to 1.2A continuous per channel, 3.2A peak.</a:t>
            </a:r>
          </a:p>
          <a:p>
            <a:pPr>
              <a:buFont typeface="Arial" panose="020B0604020202020204" pitchFamily="34" charset="0"/>
              <a:buChar char="•"/>
            </a:pPr>
            <a:r>
              <a:rPr lang="en-US" sz="1800" b="1" dirty="0"/>
              <a:t>Protection:</a:t>
            </a:r>
            <a:r>
              <a:rPr lang="en-US" sz="1800" dirty="0"/>
              <a:t> Built-in thermal shutdown and overcurrent protection.</a:t>
            </a:r>
          </a:p>
          <a:p>
            <a:pPr>
              <a:buFont typeface="Arial" panose="020B0604020202020204" pitchFamily="34" charset="0"/>
              <a:buChar char="•"/>
            </a:pPr>
            <a:r>
              <a:rPr lang="en-US" sz="1800" b="1" dirty="0"/>
              <a:t>Efficiency:</a:t>
            </a:r>
            <a:r>
              <a:rPr lang="en-US" sz="1800" dirty="0"/>
              <a:t> Low power dissipation due to MOSFET-based H-bridges.</a:t>
            </a:r>
          </a:p>
          <a:p>
            <a:pPr>
              <a:buFont typeface="Arial" panose="020B0604020202020204" pitchFamily="34" charset="0"/>
              <a:buChar char="•"/>
            </a:pPr>
            <a:r>
              <a:rPr lang="en-US" sz="1800" b="1" dirty="0"/>
              <a:t>Standby Mode:</a:t>
            </a:r>
            <a:r>
              <a:rPr lang="en-US" sz="1800" dirty="0"/>
              <a:t> Can save power when motors are not active.</a:t>
            </a:r>
          </a:p>
          <a:p>
            <a:pPr marL="0" indent="0">
              <a:buNone/>
            </a:pPr>
            <a:r>
              <a:rPr lang="en-US" sz="1800" b="1" dirty="0"/>
              <a:t>Cons:</a:t>
            </a:r>
            <a:endParaRPr lang="en-US" sz="1800" dirty="0"/>
          </a:p>
          <a:p>
            <a:pPr>
              <a:buFont typeface="Arial" panose="020B0604020202020204" pitchFamily="34" charset="0"/>
              <a:buChar char="•"/>
            </a:pPr>
            <a:r>
              <a:rPr lang="en-US" sz="1800" b="1" dirty="0"/>
              <a:t>Current Limit:</a:t>
            </a:r>
            <a:r>
              <a:rPr lang="en-US" sz="1800" dirty="0"/>
              <a:t> Similar to DRV8833, may not be suitable for very high current requirements.</a:t>
            </a:r>
          </a:p>
          <a:p>
            <a:pPr marL="0" indent="0">
              <a:buNone/>
            </a:pPr>
            <a:r>
              <a:rPr lang="en-US" sz="1800" b="1" dirty="0"/>
              <a:t>Use Case:</a:t>
            </a:r>
            <a:r>
              <a:rPr lang="en-US" sz="1800" dirty="0"/>
              <a:t> Excellent for micromouse robots due to its compact size, protection features, and low power dissipation.</a:t>
            </a:r>
          </a:p>
          <a:p>
            <a:endParaRPr lang="en-IN" sz="1800" dirty="0"/>
          </a:p>
        </p:txBody>
      </p:sp>
    </p:spTree>
    <p:extLst>
      <p:ext uri="{BB962C8B-B14F-4D97-AF65-F5344CB8AC3E}">
        <p14:creationId xmlns:p14="http://schemas.microsoft.com/office/powerpoint/2010/main" val="41191576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668169-F25E-1420-850F-1EEB15E602C3}"/>
              </a:ext>
            </a:extLst>
          </p:cNvPr>
          <p:cNvSpPr>
            <a:spLocks noGrp="1"/>
          </p:cNvSpPr>
          <p:nvPr>
            <p:ph idx="1"/>
          </p:nvPr>
        </p:nvSpPr>
        <p:spPr>
          <a:xfrm>
            <a:off x="1524000" y="620688"/>
            <a:ext cx="9144000" cy="5475312"/>
          </a:xfrm>
        </p:spPr>
        <p:txBody>
          <a:bodyPr>
            <a:normAutofit/>
          </a:bodyPr>
          <a:lstStyle/>
          <a:p>
            <a:r>
              <a:rPr lang="en-US" b="1" dirty="0"/>
              <a:t>4. MX1508 Dual H-Bridge Motor Driver</a:t>
            </a:r>
          </a:p>
          <a:p>
            <a:pPr marL="0" indent="0">
              <a:buNone/>
            </a:pPr>
            <a:r>
              <a:rPr lang="en-US" b="1" dirty="0"/>
              <a:t>Pros:</a:t>
            </a:r>
            <a:endParaRPr lang="en-US" dirty="0"/>
          </a:p>
          <a:p>
            <a:pPr>
              <a:buFont typeface="Arial" panose="020B0604020202020204" pitchFamily="34" charset="0"/>
              <a:buChar char="•"/>
            </a:pPr>
            <a:r>
              <a:rPr lang="en-US" b="1" dirty="0"/>
              <a:t>Compact Size:</a:t>
            </a:r>
            <a:r>
              <a:rPr lang="en-US" dirty="0"/>
              <a:t> Small and easy to integrate.</a:t>
            </a:r>
          </a:p>
          <a:p>
            <a:pPr>
              <a:buFont typeface="Arial" panose="020B0604020202020204" pitchFamily="34" charset="0"/>
              <a:buChar char="•"/>
            </a:pPr>
            <a:r>
              <a:rPr lang="en-US" b="1" dirty="0"/>
              <a:t>Voltage Range:</a:t>
            </a:r>
            <a:r>
              <a:rPr lang="en-US" dirty="0"/>
              <a:t> Operates from 2V to 10V.</a:t>
            </a:r>
          </a:p>
          <a:p>
            <a:pPr>
              <a:buFont typeface="Arial" panose="020B0604020202020204" pitchFamily="34" charset="0"/>
              <a:buChar char="•"/>
            </a:pPr>
            <a:r>
              <a:rPr lang="en-US" b="1" dirty="0"/>
              <a:t>Current:</a:t>
            </a:r>
            <a:r>
              <a:rPr lang="en-US" dirty="0"/>
              <a:t> Provides up to 1.5A per channel.</a:t>
            </a:r>
          </a:p>
          <a:p>
            <a:pPr>
              <a:buFont typeface="Arial" panose="020B0604020202020204" pitchFamily="34" charset="0"/>
              <a:buChar char="•"/>
            </a:pPr>
            <a:r>
              <a:rPr lang="en-US" b="1" dirty="0"/>
              <a:t>Cost:</a:t>
            </a:r>
            <a:r>
              <a:rPr lang="en-US" dirty="0"/>
              <a:t> Generally more affordable.</a:t>
            </a:r>
          </a:p>
          <a:p>
            <a:pPr marL="0" indent="0">
              <a:buNone/>
            </a:pPr>
            <a:r>
              <a:rPr lang="en-US" b="1" dirty="0"/>
              <a:t>Cons:</a:t>
            </a:r>
            <a:endParaRPr lang="en-US" dirty="0"/>
          </a:p>
          <a:p>
            <a:pPr>
              <a:buFont typeface="Arial" panose="020B0604020202020204" pitchFamily="34" charset="0"/>
              <a:buChar char="•"/>
            </a:pPr>
            <a:r>
              <a:rPr lang="en-US" b="1" dirty="0"/>
              <a:t>Less Robust:</a:t>
            </a:r>
            <a:r>
              <a:rPr lang="en-US" dirty="0"/>
              <a:t> May not offer the same level of protection as other drivers.</a:t>
            </a:r>
          </a:p>
          <a:p>
            <a:pPr>
              <a:buFont typeface="Arial" panose="020B0604020202020204" pitchFamily="34" charset="0"/>
              <a:buChar char="•"/>
            </a:pPr>
            <a:r>
              <a:rPr lang="en-US" b="1" dirty="0"/>
              <a:t>Less Documentation:</a:t>
            </a:r>
            <a:r>
              <a:rPr lang="en-US" dirty="0"/>
              <a:t> Less popular, potentially harder to find support and examples.</a:t>
            </a:r>
          </a:p>
          <a:p>
            <a:pPr marL="0" indent="0">
              <a:buNone/>
            </a:pPr>
            <a:r>
              <a:rPr lang="en-US" b="1" dirty="0"/>
              <a:t>Use Case:</a:t>
            </a:r>
            <a:r>
              <a:rPr lang="en-US" dirty="0"/>
              <a:t> Suitable for small projects where cost is a significant concern, but not the best choice for reliability and robustness.</a:t>
            </a:r>
          </a:p>
          <a:p>
            <a:endParaRPr lang="en-IN" dirty="0"/>
          </a:p>
        </p:txBody>
      </p:sp>
    </p:spTree>
    <p:extLst>
      <p:ext uri="{BB962C8B-B14F-4D97-AF65-F5344CB8AC3E}">
        <p14:creationId xmlns:p14="http://schemas.microsoft.com/office/powerpoint/2010/main" val="17660719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BAD15-C0B3-A5CF-10F4-29667A0E9CEC}"/>
              </a:ext>
            </a:extLst>
          </p:cNvPr>
          <p:cNvSpPr>
            <a:spLocks noGrp="1"/>
          </p:cNvSpPr>
          <p:nvPr>
            <p:ph type="title"/>
          </p:nvPr>
        </p:nvSpPr>
        <p:spPr>
          <a:xfrm>
            <a:off x="839415" y="154678"/>
            <a:ext cx="10260632" cy="691480"/>
          </a:xfrm>
        </p:spPr>
        <p:txBody>
          <a:bodyPr>
            <a:normAutofit/>
          </a:bodyPr>
          <a:lstStyle/>
          <a:p>
            <a:r>
              <a:rPr lang="en-US" sz="2000" b="1" u="sng" dirty="0"/>
              <a:t>Comparison table</a:t>
            </a:r>
            <a:endParaRPr lang="en-IN" sz="2000" b="1" u="sng" dirty="0"/>
          </a:p>
        </p:txBody>
      </p:sp>
      <p:graphicFrame>
        <p:nvGraphicFramePr>
          <p:cNvPr id="5" name="Content Placeholder 4">
            <a:extLst>
              <a:ext uri="{FF2B5EF4-FFF2-40B4-BE49-F238E27FC236}">
                <a16:creationId xmlns:a16="http://schemas.microsoft.com/office/drawing/2014/main" id="{5FE04D43-74C3-33A6-C07C-2345B4EC62A1}"/>
              </a:ext>
            </a:extLst>
          </p:cNvPr>
          <p:cNvGraphicFramePr>
            <a:graphicFrameLocks noGrp="1"/>
          </p:cNvGraphicFramePr>
          <p:nvPr>
            <p:ph sz="half" idx="1"/>
            <p:extLst>
              <p:ext uri="{D42A27DB-BD31-4B8C-83A1-F6EECF244321}">
                <p14:modId xmlns:p14="http://schemas.microsoft.com/office/powerpoint/2010/main" val="4087213661"/>
              </p:ext>
            </p:extLst>
          </p:nvPr>
        </p:nvGraphicFramePr>
        <p:xfrm>
          <a:off x="839415" y="1071628"/>
          <a:ext cx="10513170" cy="2842536"/>
        </p:xfrm>
        <a:graphic>
          <a:graphicData uri="http://schemas.openxmlformats.org/drawingml/2006/table">
            <a:tbl>
              <a:tblPr firstRow="1" bandRow="1">
                <a:tableStyleId>{5C22544A-7EE6-4342-B048-85BDC9FD1C3A}</a:tableStyleId>
              </a:tblPr>
              <a:tblGrid>
                <a:gridCol w="2102634">
                  <a:extLst>
                    <a:ext uri="{9D8B030D-6E8A-4147-A177-3AD203B41FA5}">
                      <a16:colId xmlns:a16="http://schemas.microsoft.com/office/drawing/2014/main" val="3869522725"/>
                    </a:ext>
                  </a:extLst>
                </a:gridCol>
                <a:gridCol w="2102634">
                  <a:extLst>
                    <a:ext uri="{9D8B030D-6E8A-4147-A177-3AD203B41FA5}">
                      <a16:colId xmlns:a16="http://schemas.microsoft.com/office/drawing/2014/main" val="2413162250"/>
                    </a:ext>
                  </a:extLst>
                </a:gridCol>
                <a:gridCol w="2102634">
                  <a:extLst>
                    <a:ext uri="{9D8B030D-6E8A-4147-A177-3AD203B41FA5}">
                      <a16:colId xmlns:a16="http://schemas.microsoft.com/office/drawing/2014/main" val="1133526074"/>
                    </a:ext>
                  </a:extLst>
                </a:gridCol>
                <a:gridCol w="2102634">
                  <a:extLst>
                    <a:ext uri="{9D8B030D-6E8A-4147-A177-3AD203B41FA5}">
                      <a16:colId xmlns:a16="http://schemas.microsoft.com/office/drawing/2014/main" val="3993841981"/>
                    </a:ext>
                  </a:extLst>
                </a:gridCol>
                <a:gridCol w="2102634">
                  <a:extLst>
                    <a:ext uri="{9D8B030D-6E8A-4147-A177-3AD203B41FA5}">
                      <a16:colId xmlns:a16="http://schemas.microsoft.com/office/drawing/2014/main" val="3068630001"/>
                    </a:ext>
                  </a:extLst>
                </a:gridCol>
              </a:tblGrid>
              <a:tr h="217600">
                <a:tc>
                  <a:txBody>
                    <a:bodyPr/>
                    <a:lstStyle/>
                    <a:p>
                      <a:r>
                        <a:rPr lang="en-IN" dirty="0"/>
                        <a:t>Feature</a:t>
                      </a:r>
                    </a:p>
                  </a:txBody>
                  <a:tcPr anchor="ctr"/>
                </a:tc>
                <a:tc>
                  <a:txBody>
                    <a:bodyPr/>
                    <a:lstStyle/>
                    <a:p>
                      <a:r>
                        <a:rPr lang="en-IN" dirty="0"/>
                        <a:t>DRV8833</a:t>
                      </a:r>
                    </a:p>
                  </a:txBody>
                  <a:tcPr anchor="ctr"/>
                </a:tc>
                <a:tc>
                  <a:txBody>
                    <a:bodyPr/>
                    <a:lstStyle/>
                    <a:p>
                      <a:r>
                        <a:rPr lang="en-IN"/>
                        <a:t>L298N</a:t>
                      </a:r>
                    </a:p>
                  </a:txBody>
                  <a:tcPr anchor="ctr"/>
                </a:tc>
                <a:tc>
                  <a:txBody>
                    <a:bodyPr/>
                    <a:lstStyle/>
                    <a:p>
                      <a:r>
                        <a:rPr lang="en-IN"/>
                        <a:t>TB6612FNG</a:t>
                      </a:r>
                    </a:p>
                  </a:txBody>
                  <a:tcPr anchor="ctr"/>
                </a:tc>
                <a:tc>
                  <a:txBody>
                    <a:bodyPr/>
                    <a:lstStyle/>
                    <a:p>
                      <a:r>
                        <a:rPr lang="en-IN" dirty="0"/>
                        <a:t>MX1508</a:t>
                      </a:r>
                    </a:p>
                  </a:txBody>
                  <a:tcPr anchor="ctr"/>
                </a:tc>
                <a:extLst>
                  <a:ext uri="{0D108BD9-81ED-4DB2-BD59-A6C34878D82A}">
                    <a16:rowId xmlns:a16="http://schemas.microsoft.com/office/drawing/2014/main" val="2506890437"/>
                  </a:ext>
                </a:extLst>
              </a:tr>
              <a:tr h="459174">
                <a:tc>
                  <a:txBody>
                    <a:bodyPr/>
                    <a:lstStyle/>
                    <a:p>
                      <a:r>
                        <a:rPr lang="en-IN" dirty="0"/>
                        <a:t>Voltage Range</a:t>
                      </a:r>
                    </a:p>
                  </a:txBody>
                  <a:tcPr anchor="ctr"/>
                </a:tc>
                <a:tc>
                  <a:txBody>
                    <a:bodyPr/>
                    <a:lstStyle/>
                    <a:p>
                      <a:r>
                        <a:rPr lang="en-IN"/>
                        <a:t>2.7V - 10.8V</a:t>
                      </a:r>
                    </a:p>
                  </a:txBody>
                  <a:tcPr anchor="ctr"/>
                </a:tc>
                <a:tc>
                  <a:txBody>
                    <a:bodyPr/>
                    <a:lstStyle/>
                    <a:p>
                      <a:r>
                        <a:rPr lang="en-IN"/>
                        <a:t>5V - 35V</a:t>
                      </a:r>
                    </a:p>
                  </a:txBody>
                  <a:tcPr anchor="ctr"/>
                </a:tc>
                <a:tc>
                  <a:txBody>
                    <a:bodyPr/>
                    <a:lstStyle/>
                    <a:p>
                      <a:r>
                        <a:rPr lang="en-IN"/>
                        <a:t>2.5V - 13.5V</a:t>
                      </a:r>
                    </a:p>
                  </a:txBody>
                  <a:tcPr anchor="ctr"/>
                </a:tc>
                <a:tc>
                  <a:txBody>
                    <a:bodyPr/>
                    <a:lstStyle/>
                    <a:p>
                      <a:r>
                        <a:rPr lang="en-IN" dirty="0"/>
                        <a:t>2V - 10V</a:t>
                      </a:r>
                    </a:p>
                  </a:txBody>
                  <a:tcPr anchor="ctr"/>
                </a:tc>
                <a:extLst>
                  <a:ext uri="{0D108BD9-81ED-4DB2-BD59-A6C34878D82A}">
                    <a16:rowId xmlns:a16="http://schemas.microsoft.com/office/drawing/2014/main" val="2939625779"/>
                  </a:ext>
                </a:extLst>
              </a:tr>
              <a:tr h="459174">
                <a:tc>
                  <a:txBody>
                    <a:bodyPr/>
                    <a:lstStyle/>
                    <a:p>
                      <a:r>
                        <a:rPr lang="en-IN" dirty="0"/>
                        <a:t>Current per Channel</a:t>
                      </a:r>
                    </a:p>
                  </a:txBody>
                  <a:tcPr anchor="ctr"/>
                </a:tc>
                <a:tc>
                  <a:txBody>
                    <a:bodyPr/>
                    <a:lstStyle/>
                    <a:p>
                      <a:r>
                        <a:rPr lang="en-IN" dirty="0"/>
                        <a:t>1.5A continuous</a:t>
                      </a:r>
                    </a:p>
                  </a:txBody>
                  <a:tcPr anchor="ctr"/>
                </a:tc>
                <a:tc>
                  <a:txBody>
                    <a:bodyPr/>
                    <a:lstStyle/>
                    <a:p>
                      <a:r>
                        <a:rPr lang="en-IN" dirty="0"/>
                        <a:t>2A continuous</a:t>
                      </a:r>
                    </a:p>
                  </a:txBody>
                  <a:tcPr anchor="ctr"/>
                </a:tc>
                <a:tc>
                  <a:txBody>
                    <a:bodyPr/>
                    <a:lstStyle/>
                    <a:p>
                      <a:r>
                        <a:rPr lang="en-IN" dirty="0"/>
                        <a:t>1.2A continuous, 3.2A peak</a:t>
                      </a:r>
                    </a:p>
                  </a:txBody>
                  <a:tcPr anchor="ctr"/>
                </a:tc>
                <a:tc>
                  <a:txBody>
                    <a:bodyPr/>
                    <a:lstStyle/>
                    <a:p>
                      <a:r>
                        <a:rPr lang="en-IN" dirty="0"/>
                        <a:t>1.5A continuous</a:t>
                      </a:r>
                    </a:p>
                  </a:txBody>
                  <a:tcPr anchor="ctr"/>
                </a:tc>
                <a:extLst>
                  <a:ext uri="{0D108BD9-81ED-4DB2-BD59-A6C34878D82A}">
                    <a16:rowId xmlns:a16="http://schemas.microsoft.com/office/drawing/2014/main" val="3671059494"/>
                  </a:ext>
                </a:extLst>
              </a:tr>
              <a:tr h="459174">
                <a:tc>
                  <a:txBody>
                    <a:bodyPr/>
                    <a:lstStyle/>
                    <a:p>
                      <a:r>
                        <a:rPr lang="en-IN" dirty="0"/>
                        <a:t>Size</a:t>
                      </a:r>
                    </a:p>
                  </a:txBody>
                  <a:tcPr anchor="ctr"/>
                </a:tc>
                <a:tc>
                  <a:txBody>
                    <a:bodyPr/>
                    <a:lstStyle/>
                    <a:p>
                      <a:r>
                        <a:rPr lang="en-IN"/>
                        <a:t>Compact</a:t>
                      </a:r>
                    </a:p>
                  </a:txBody>
                  <a:tcPr anchor="ctr"/>
                </a:tc>
                <a:tc>
                  <a:txBody>
                    <a:bodyPr/>
                    <a:lstStyle/>
                    <a:p>
                      <a:r>
                        <a:rPr lang="en-IN"/>
                        <a:t>Large</a:t>
                      </a:r>
                    </a:p>
                  </a:txBody>
                  <a:tcPr anchor="ctr"/>
                </a:tc>
                <a:tc>
                  <a:txBody>
                    <a:bodyPr/>
                    <a:lstStyle/>
                    <a:p>
                      <a:r>
                        <a:rPr lang="en-IN"/>
                        <a:t>Compact</a:t>
                      </a:r>
                    </a:p>
                  </a:txBody>
                  <a:tcPr anchor="ctr"/>
                </a:tc>
                <a:tc>
                  <a:txBody>
                    <a:bodyPr/>
                    <a:lstStyle/>
                    <a:p>
                      <a:r>
                        <a:rPr lang="en-IN" dirty="0"/>
                        <a:t>Compact</a:t>
                      </a:r>
                    </a:p>
                  </a:txBody>
                  <a:tcPr anchor="ctr"/>
                </a:tc>
                <a:extLst>
                  <a:ext uri="{0D108BD9-81ED-4DB2-BD59-A6C34878D82A}">
                    <a16:rowId xmlns:a16="http://schemas.microsoft.com/office/drawing/2014/main" val="217919125"/>
                  </a:ext>
                </a:extLst>
              </a:tr>
              <a:tr h="459174">
                <a:tc>
                  <a:txBody>
                    <a:bodyPr/>
                    <a:lstStyle/>
                    <a:p>
                      <a:r>
                        <a:rPr lang="en-IN" dirty="0"/>
                        <a:t>Efficiency</a:t>
                      </a:r>
                    </a:p>
                  </a:txBody>
                  <a:tcPr anchor="ctr"/>
                </a:tc>
                <a:tc>
                  <a:txBody>
                    <a:bodyPr/>
                    <a:lstStyle/>
                    <a:p>
                      <a:r>
                        <a:rPr lang="en-IN"/>
                        <a:t>High</a:t>
                      </a:r>
                    </a:p>
                  </a:txBody>
                  <a:tcPr anchor="ctr"/>
                </a:tc>
                <a:tc>
                  <a:txBody>
                    <a:bodyPr/>
                    <a:lstStyle/>
                    <a:p>
                      <a:r>
                        <a:rPr lang="en-IN"/>
                        <a:t>Medium</a:t>
                      </a:r>
                    </a:p>
                  </a:txBody>
                  <a:tcPr anchor="ctr"/>
                </a:tc>
                <a:tc>
                  <a:txBody>
                    <a:bodyPr/>
                    <a:lstStyle/>
                    <a:p>
                      <a:r>
                        <a:rPr lang="en-IN"/>
                        <a:t>High</a:t>
                      </a:r>
                    </a:p>
                  </a:txBody>
                  <a:tcPr anchor="ctr"/>
                </a:tc>
                <a:tc>
                  <a:txBody>
                    <a:bodyPr/>
                    <a:lstStyle/>
                    <a:p>
                      <a:r>
                        <a:rPr lang="en-IN" dirty="0"/>
                        <a:t>Medium</a:t>
                      </a:r>
                    </a:p>
                  </a:txBody>
                  <a:tcPr anchor="ctr"/>
                </a:tc>
                <a:extLst>
                  <a:ext uri="{0D108BD9-81ED-4DB2-BD59-A6C34878D82A}">
                    <a16:rowId xmlns:a16="http://schemas.microsoft.com/office/drawing/2014/main" val="3911946247"/>
                  </a:ext>
                </a:extLst>
              </a:tr>
              <a:tr h="459174">
                <a:tc>
                  <a:txBody>
                    <a:bodyPr/>
                    <a:lstStyle/>
                    <a:p>
                      <a:r>
                        <a:rPr lang="en-IN" dirty="0"/>
                        <a:t>Protection</a:t>
                      </a:r>
                    </a:p>
                  </a:txBody>
                  <a:tcPr anchor="ctr"/>
                </a:tc>
                <a:tc>
                  <a:txBody>
                    <a:bodyPr/>
                    <a:lstStyle/>
                    <a:p>
                      <a:r>
                        <a:rPr lang="en-IN"/>
                        <a:t>Yes</a:t>
                      </a:r>
                    </a:p>
                  </a:txBody>
                  <a:tcPr anchor="ctr"/>
                </a:tc>
                <a:tc>
                  <a:txBody>
                    <a:bodyPr/>
                    <a:lstStyle/>
                    <a:p>
                      <a:r>
                        <a:rPr lang="en-IN"/>
                        <a:t>Limited</a:t>
                      </a:r>
                    </a:p>
                  </a:txBody>
                  <a:tcPr anchor="ctr"/>
                </a:tc>
                <a:tc>
                  <a:txBody>
                    <a:bodyPr/>
                    <a:lstStyle/>
                    <a:p>
                      <a:r>
                        <a:rPr lang="en-IN"/>
                        <a:t>Yes</a:t>
                      </a:r>
                    </a:p>
                  </a:txBody>
                  <a:tcPr anchor="ctr"/>
                </a:tc>
                <a:tc>
                  <a:txBody>
                    <a:bodyPr/>
                    <a:lstStyle/>
                    <a:p>
                      <a:r>
                        <a:rPr lang="en-IN" dirty="0"/>
                        <a:t>Limited</a:t>
                      </a:r>
                    </a:p>
                  </a:txBody>
                  <a:tcPr anchor="ctr"/>
                </a:tc>
                <a:extLst>
                  <a:ext uri="{0D108BD9-81ED-4DB2-BD59-A6C34878D82A}">
                    <a16:rowId xmlns:a16="http://schemas.microsoft.com/office/drawing/2014/main" val="2632677070"/>
                  </a:ext>
                </a:extLst>
              </a:tr>
            </a:tbl>
          </a:graphicData>
        </a:graphic>
      </p:graphicFrame>
      <p:sp>
        <p:nvSpPr>
          <p:cNvPr id="4" name="Content Placeholder 3">
            <a:extLst>
              <a:ext uri="{FF2B5EF4-FFF2-40B4-BE49-F238E27FC236}">
                <a16:creationId xmlns:a16="http://schemas.microsoft.com/office/drawing/2014/main" id="{9276A739-2118-1F2A-F5FD-9AB34A418571}"/>
              </a:ext>
            </a:extLst>
          </p:cNvPr>
          <p:cNvSpPr>
            <a:spLocks noGrp="1"/>
          </p:cNvSpPr>
          <p:nvPr>
            <p:ph sz="half" idx="2"/>
          </p:nvPr>
        </p:nvSpPr>
        <p:spPr>
          <a:xfrm>
            <a:off x="767408" y="4365104"/>
            <a:ext cx="6552728" cy="2232248"/>
          </a:xfrm>
        </p:spPr>
        <p:txBody>
          <a:bodyPr>
            <a:normAutofit/>
          </a:bodyPr>
          <a:lstStyle/>
          <a:p>
            <a:r>
              <a:rPr lang="en-US" dirty="0"/>
              <a:t>For our micromouse robot, where compact size, efficient power usage, and adequate protection features are crucial, the </a:t>
            </a:r>
            <a:r>
              <a:rPr lang="en-US" b="1" dirty="0"/>
              <a:t>TB6612FNG Dual H-Bridge Motor Driver</a:t>
            </a:r>
            <a:r>
              <a:rPr lang="en-US" dirty="0"/>
              <a:t> stands out as the best option. It offers a good balance of size, current handling, and protection features, making it a reliable choice for a small, agile robot like a micromouse.</a:t>
            </a:r>
            <a:endParaRPr lang="en-IN" dirty="0"/>
          </a:p>
        </p:txBody>
      </p:sp>
      <p:pic>
        <p:nvPicPr>
          <p:cNvPr id="7" name="Picture 6">
            <a:extLst>
              <a:ext uri="{FF2B5EF4-FFF2-40B4-BE49-F238E27FC236}">
                <a16:creationId xmlns:a16="http://schemas.microsoft.com/office/drawing/2014/main" id="{38322AB2-B919-778F-22C0-CD58AC4E32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2264" y="4132236"/>
            <a:ext cx="2530252" cy="2530252"/>
          </a:xfrm>
          <a:prstGeom prst="rect">
            <a:avLst/>
          </a:prstGeom>
        </p:spPr>
      </p:pic>
    </p:spTree>
    <p:extLst>
      <p:ext uri="{BB962C8B-B14F-4D97-AF65-F5344CB8AC3E}">
        <p14:creationId xmlns:p14="http://schemas.microsoft.com/office/powerpoint/2010/main" val="3396391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1CA1F-D8BD-4D1C-4AE6-BCDB395C701A}"/>
              </a:ext>
            </a:extLst>
          </p:cNvPr>
          <p:cNvSpPr>
            <a:spLocks noGrp="1"/>
          </p:cNvSpPr>
          <p:nvPr>
            <p:ph type="title"/>
          </p:nvPr>
        </p:nvSpPr>
        <p:spPr/>
        <p:txBody>
          <a:bodyPr anchor="t"/>
          <a:lstStyle/>
          <a:p>
            <a:r>
              <a:rPr lang="en-US" dirty="0"/>
              <a:t>Power Source Selection</a:t>
            </a:r>
            <a:endParaRPr lang="en-IN" dirty="0"/>
          </a:p>
        </p:txBody>
      </p:sp>
      <p:sp>
        <p:nvSpPr>
          <p:cNvPr id="3" name="Content Placeholder 2">
            <a:extLst>
              <a:ext uri="{FF2B5EF4-FFF2-40B4-BE49-F238E27FC236}">
                <a16:creationId xmlns:a16="http://schemas.microsoft.com/office/drawing/2014/main" id="{5845C91C-972B-0034-0CAE-B3B6D11710AB}"/>
              </a:ext>
            </a:extLst>
          </p:cNvPr>
          <p:cNvSpPr>
            <a:spLocks noGrp="1"/>
          </p:cNvSpPr>
          <p:nvPr>
            <p:ph idx="1"/>
          </p:nvPr>
        </p:nvSpPr>
        <p:spPr>
          <a:xfrm>
            <a:off x="695400" y="1124744"/>
            <a:ext cx="10873208" cy="5472608"/>
          </a:xfrm>
        </p:spPr>
        <p:txBody>
          <a:bodyPr numCol="2">
            <a:normAutofit/>
          </a:bodyPr>
          <a:lstStyle/>
          <a:p>
            <a:pPr marL="0" indent="0">
              <a:lnSpc>
                <a:spcPct val="120000"/>
              </a:lnSpc>
              <a:spcBef>
                <a:spcPts val="600"/>
              </a:spcBef>
              <a:buNone/>
            </a:pPr>
            <a:r>
              <a:rPr lang="en-US" sz="1600" dirty="0"/>
              <a:t>Choosing the most efficient power supply for your N20 12mm micro gearmotors, TB6612FNG Dual H-Bridge Motor Driver, and STM32F103C8T6 microcontroller involves considering the voltage and current requirements of all components.</a:t>
            </a:r>
          </a:p>
          <a:p>
            <a:pPr>
              <a:lnSpc>
                <a:spcPct val="120000"/>
              </a:lnSpc>
              <a:spcBef>
                <a:spcPts val="600"/>
              </a:spcBef>
            </a:pPr>
            <a:r>
              <a:rPr lang="en-US" sz="1600" b="1" dirty="0"/>
              <a:t>Voltage Requirements</a:t>
            </a:r>
          </a:p>
          <a:p>
            <a:pPr>
              <a:lnSpc>
                <a:spcPct val="120000"/>
              </a:lnSpc>
              <a:spcBef>
                <a:spcPts val="600"/>
              </a:spcBef>
              <a:buFont typeface="+mj-lt"/>
              <a:buAutoNum type="arabicPeriod"/>
            </a:pPr>
            <a:r>
              <a:rPr lang="en-US" sz="1600" b="1" dirty="0"/>
              <a:t>N20 12mm Micro Gearmotors:</a:t>
            </a:r>
            <a:endParaRPr lang="en-US" sz="1600" dirty="0"/>
          </a:p>
          <a:p>
            <a:pPr marL="457200" lvl="1" indent="0">
              <a:lnSpc>
                <a:spcPct val="120000"/>
              </a:lnSpc>
              <a:spcBef>
                <a:spcPts val="600"/>
              </a:spcBef>
              <a:buNone/>
            </a:pPr>
            <a:r>
              <a:rPr lang="en-US" sz="1600" dirty="0"/>
              <a:t>Typically operate within a voltage range of 3V to 12V. For optimal performance, 6V to 12V is common.</a:t>
            </a:r>
          </a:p>
          <a:p>
            <a:pPr>
              <a:lnSpc>
                <a:spcPct val="120000"/>
              </a:lnSpc>
              <a:spcBef>
                <a:spcPts val="600"/>
              </a:spcBef>
              <a:buFont typeface="+mj-lt"/>
              <a:buAutoNum type="arabicPeriod"/>
            </a:pPr>
            <a:r>
              <a:rPr lang="en-US" sz="1600" b="1" dirty="0"/>
              <a:t>TB6612FNG Motor Driver:</a:t>
            </a:r>
            <a:endParaRPr lang="en-US" sz="1600" dirty="0"/>
          </a:p>
          <a:p>
            <a:pPr marL="457200" lvl="1" indent="0">
              <a:lnSpc>
                <a:spcPct val="120000"/>
              </a:lnSpc>
              <a:spcBef>
                <a:spcPts val="600"/>
              </a:spcBef>
              <a:buNone/>
            </a:pPr>
            <a:r>
              <a:rPr lang="en-US" sz="1600" dirty="0"/>
              <a:t>Motor voltage (VM): 2.5V to 13.5V.</a:t>
            </a:r>
          </a:p>
          <a:p>
            <a:pPr marL="457200" lvl="1" indent="0">
              <a:lnSpc>
                <a:spcPct val="120000"/>
              </a:lnSpc>
              <a:spcBef>
                <a:spcPts val="600"/>
              </a:spcBef>
              <a:buNone/>
            </a:pPr>
            <a:r>
              <a:rPr lang="en-US" sz="1600" dirty="0"/>
              <a:t>Logic voltage (VCC): 2.7V to 5.5V (typically 3.3V or 5V, provided by the microcontroller).</a:t>
            </a:r>
          </a:p>
          <a:p>
            <a:pPr>
              <a:lnSpc>
                <a:spcPct val="120000"/>
              </a:lnSpc>
              <a:spcBef>
                <a:spcPts val="600"/>
              </a:spcBef>
              <a:buFont typeface="+mj-lt"/>
              <a:buAutoNum type="arabicPeriod"/>
            </a:pPr>
            <a:r>
              <a:rPr lang="en-US" sz="1600" b="1" dirty="0"/>
              <a:t>STM32F103C8T6 Microcontroller:</a:t>
            </a:r>
            <a:endParaRPr lang="en-US" sz="1600" dirty="0"/>
          </a:p>
          <a:p>
            <a:pPr marL="457200" lvl="1" indent="0">
              <a:lnSpc>
                <a:spcPct val="120000"/>
              </a:lnSpc>
              <a:spcBef>
                <a:spcPts val="600"/>
              </a:spcBef>
              <a:buNone/>
            </a:pPr>
            <a:r>
              <a:rPr lang="en-US" sz="1600" dirty="0"/>
              <a:t>Operates at 3.3V.</a:t>
            </a:r>
          </a:p>
          <a:p>
            <a:pPr marL="742950" lvl="1" indent="-285750">
              <a:lnSpc>
                <a:spcPct val="120000"/>
              </a:lnSpc>
              <a:spcBef>
                <a:spcPts val="600"/>
              </a:spcBef>
              <a:buFont typeface="+mj-lt"/>
              <a:buAutoNum type="arabicPeriod"/>
            </a:pPr>
            <a:endParaRPr lang="en-US" sz="1600" dirty="0"/>
          </a:p>
          <a:p>
            <a:pPr marL="742950" lvl="1" indent="-285750">
              <a:lnSpc>
                <a:spcPct val="120000"/>
              </a:lnSpc>
              <a:spcBef>
                <a:spcPts val="600"/>
              </a:spcBef>
              <a:buFont typeface="+mj-lt"/>
              <a:buAutoNum type="arabicPeriod"/>
            </a:pPr>
            <a:endParaRPr lang="en-US" sz="1600" dirty="0"/>
          </a:p>
          <a:p>
            <a:pPr>
              <a:lnSpc>
                <a:spcPct val="120000"/>
              </a:lnSpc>
              <a:spcBef>
                <a:spcPts val="600"/>
              </a:spcBef>
            </a:pPr>
            <a:r>
              <a:rPr lang="en-US" sz="1600" b="1" dirty="0"/>
              <a:t>Current Requirements</a:t>
            </a:r>
          </a:p>
          <a:p>
            <a:pPr>
              <a:lnSpc>
                <a:spcPct val="120000"/>
              </a:lnSpc>
              <a:spcBef>
                <a:spcPts val="600"/>
              </a:spcBef>
              <a:buFont typeface="+mj-lt"/>
              <a:buAutoNum type="arabicPeriod"/>
            </a:pPr>
            <a:r>
              <a:rPr lang="en-US" sz="1600" b="1" dirty="0"/>
              <a:t>N20 Micro Gearmotors:</a:t>
            </a:r>
            <a:endParaRPr lang="en-US" sz="1600" dirty="0"/>
          </a:p>
          <a:p>
            <a:pPr marL="457200" lvl="1" indent="0">
              <a:lnSpc>
                <a:spcPct val="120000"/>
              </a:lnSpc>
              <a:spcBef>
                <a:spcPts val="600"/>
              </a:spcBef>
              <a:buNone/>
            </a:pPr>
            <a:r>
              <a:rPr lang="en-US" sz="1600" dirty="0"/>
              <a:t>The current draw can vary significantly based on the load and operating voltage. Generally, it’s around 200mA to 300mA per motor at 6V, with higher currents possible under load.</a:t>
            </a:r>
          </a:p>
          <a:p>
            <a:pPr>
              <a:lnSpc>
                <a:spcPct val="120000"/>
              </a:lnSpc>
              <a:spcBef>
                <a:spcPts val="600"/>
              </a:spcBef>
              <a:buFont typeface="+mj-lt"/>
              <a:buAutoNum type="arabicPeriod"/>
            </a:pPr>
            <a:r>
              <a:rPr lang="en-US" sz="1600" b="1" dirty="0"/>
              <a:t>TB6612FNG Motor Driver:</a:t>
            </a:r>
            <a:endParaRPr lang="en-US" sz="1600" dirty="0"/>
          </a:p>
          <a:p>
            <a:pPr marL="457200" lvl="1" indent="0">
              <a:lnSpc>
                <a:spcPct val="120000"/>
              </a:lnSpc>
              <a:spcBef>
                <a:spcPts val="600"/>
              </a:spcBef>
              <a:buNone/>
            </a:pPr>
            <a:r>
              <a:rPr lang="en-US" sz="1600" dirty="0"/>
              <a:t>Can handle up to 1.2A continuous current per channel, with peaks up to 3.2A. Ensure your power supply can provide enough current for both motors simultaneously.</a:t>
            </a:r>
          </a:p>
          <a:p>
            <a:pPr>
              <a:lnSpc>
                <a:spcPct val="120000"/>
              </a:lnSpc>
              <a:spcBef>
                <a:spcPts val="600"/>
              </a:spcBef>
              <a:buFont typeface="+mj-lt"/>
              <a:buAutoNum type="arabicPeriod"/>
            </a:pPr>
            <a:r>
              <a:rPr lang="en-US" sz="1600" b="1" dirty="0"/>
              <a:t>STM32F103C8T6 Microcontroller:</a:t>
            </a:r>
            <a:endParaRPr lang="en-US" sz="1600" dirty="0"/>
          </a:p>
          <a:p>
            <a:pPr marL="457200" lvl="1" indent="0">
              <a:lnSpc>
                <a:spcPct val="120000"/>
              </a:lnSpc>
              <a:spcBef>
                <a:spcPts val="600"/>
              </a:spcBef>
              <a:buNone/>
            </a:pPr>
            <a:r>
              <a:rPr lang="en-US" sz="1600" dirty="0"/>
              <a:t>Low power consumption, typically around 50mA or less.</a:t>
            </a:r>
          </a:p>
          <a:p>
            <a:pPr marL="0" indent="0">
              <a:lnSpc>
                <a:spcPct val="120000"/>
              </a:lnSpc>
              <a:spcBef>
                <a:spcPts val="600"/>
              </a:spcBef>
              <a:buNone/>
            </a:pPr>
            <a:endParaRPr lang="en-IN" sz="1600" dirty="0"/>
          </a:p>
        </p:txBody>
      </p:sp>
    </p:spTree>
    <p:extLst>
      <p:ext uri="{BB962C8B-B14F-4D97-AF65-F5344CB8AC3E}">
        <p14:creationId xmlns:p14="http://schemas.microsoft.com/office/powerpoint/2010/main" val="4391215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F2B50A-DF99-0ABE-14D2-14CB187A0436}"/>
              </a:ext>
            </a:extLst>
          </p:cNvPr>
          <p:cNvSpPr>
            <a:spLocks noGrp="1"/>
          </p:cNvSpPr>
          <p:nvPr>
            <p:ph idx="1"/>
          </p:nvPr>
        </p:nvSpPr>
        <p:spPr>
          <a:xfrm>
            <a:off x="551384" y="548680"/>
            <a:ext cx="11089232" cy="4392488"/>
          </a:xfrm>
        </p:spPr>
        <p:txBody>
          <a:bodyPr numCol="2">
            <a:normAutofit fontScale="92500" lnSpcReduction="20000"/>
          </a:bodyPr>
          <a:lstStyle/>
          <a:p>
            <a:pPr marL="0" indent="0">
              <a:buNone/>
            </a:pPr>
            <a:r>
              <a:rPr lang="en-US" b="1" dirty="0"/>
              <a:t>Suggested Power Supply Options</a:t>
            </a:r>
          </a:p>
          <a:p>
            <a:pPr marL="457200" indent="-457200">
              <a:buAutoNum type="arabicPeriod"/>
            </a:pPr>
            <a:r>
              <a:rPr lang="en-US" b="1" dirty="0"/>
              <a:t>Li-Po or Li-Ion Battery Pack:</a:t>
            </a:r>
            <a:endParaRPr lang="en-US" dirty="0"/>
          </a:p>
          <a:p>
            <a:pPr>
              <a:buFont typeface="Arial" panose="020B0604020202020204" pitchFamily="34" charset="0"/>
              <a:buChar char="•"/>
            </a:pPr>
            <a:r>
              <a:rPr lang="en-US" b="1" dirty="0"/>
              <a:t>Voltage:</a:t>
            </a:r>
            <a:r>
              <a:rPr lang="en-US" dirty="0"/>
              <a:t> 7.4V (2S) or 11.1V (3S) are common choices.</a:t>
            </a:r>
          </a:p>
          <a:p>
            <a:pPr>
              <a:buFont typeface="Arial" panose="020B0604020202020204" pitchFamily="34" charset="0"/>
              <a:buChar char="•"/>
            </a:pPr>
            <a:r>
              <a:rPr lang="en-US" b="1" dirty="0"/>
              <a:t>Capacity:</a:t>
            </a:r>
            <a:r>
              <a:rPr lang="en-US" dirty="0"/>
              <a:t> Choose based on your runtime requirement, e.g., 1000mAh or higher.</a:t>
            </a:r>
          </a:p>
          <a:p>
            <a:pPr>
              <a:buFont typeface="Arial" panose="020B0604020202020204" pitchFamily="34" charset="0"/>
              <a:buChar char="•"/>
            </a:pPr>
            <a:r>
              <a:rPr lang="en-US" b="1" dirty="0"/>
              <a:t>Pros:</a:t>
            </a:r>
            <a:r>
              <a:rPr lang="en-US" dirty="0"/>
              <a:t> Lightweight, high energy density, suitable for compact designs.</a:t>
            </a:r>
          </a:p>
          <a:p>
            <a:pPr>
              <a:buFont typeface="Arial" panose="020B0604020202020204" pitchFamily="34" charset="0"/>
              <a:buChar char="•"/>
            </a:pPr>
            <a:r>
              <a:rPr lang="en-US" b="1" dirty="0"/>
              <a:t>Cons:</a:t>
            </a:r>
            <a:r>
              <a:rPr lang="en-US" dirty="0"/>
              <a:t> Requires a suitable charger and possibly a voltage regulator for 3.3V logic.</a:t>
            </a:r>
          </a:p>
          <a:p>
            <a:pPr marL="457200" indent="-457200">
              <a:buAutoNum type="arabicPeriod" startAt="2"/>
            </a:pPr>
            <a:r>
              <a:rPr lang="en-US" b="1" dirty="0"/>
              <a:t>6V to 12V DC Power Adapter:</a:t>
            </a:r>
            <a:endParaRPr lang="en-US" dirty="0"/>
          </a:p>
          <a:p>
            <a:pPr>
              <a:buFont typeface="Arial" panose="020B0604020202020204" pitchFamily="34" charset="0"/>
              <a:buChar char="•"/>
            </a:pPr>
            <a:r>
              <a:rPr lang="en-US" b="1" dirty="0"/>
              <a:t>Voltage:</a:t>
            </a:r>
            <a:r>
              <a:rPr lang="en-US" dirty="0"/>
              <a:t> Fixed output within the range (e.g., 9V or 12V).</a:t>
            </a:r>
          </a:p>
          <a:p>
            <a:pPr>
              <a:buFont typeface="Arial" panose="020B0604020202020204" pitchFamily="34" charset="0"/>
              <a:buChar char="•"/>
            </a:pPr>
            <a:r>
              <a:rPr lang="en-US" b="1" dirty="0"/>
              <a:t>Current:</a:t>
            </a:r>
            <a:r>
              <a:rPr lang="en-US" dirty="0"/>
              <a:t> Ensure it can supply at least 2A.</a:t>
            </a:r>
          </a:p>
          <a:p>
            <a:pPr>
              <a:buFont typeface="Arial" panose="020B0604020202020204" pitchFamily="34" charset="0"/>
              <a:buChar char="•"/>
            </a:pPr>
            <a:r>
              <a:rPr lang="en-US" b="1" dirty="0"/>
              <a:t>Pros:</a:t>
            </a:r>
            <a:r>
              <a:rPr lang="en-US" dirty="0"/>
              <a:t> Easy to use, no need for charging.</a:t>
            </a:r>
          </a:p>
          <a:p>
            <a:pPr>
              <a:buFont typeface="Arial" panose="020B0604020202020204" pitchFamily="34" charset="0"/>
              <a:buChar char="•"/>
            </a:pPr>
            <a:r>
              <a:rPr lang="en-US" b="1" dirty="0"/>
              <a:t>Cons:</a:t>
            </a:r>
            <a:r>
              <a:rPr lang="en-US" dirty="0"/>
              <a:t> Less portable, requires a stable AC power source.</a:t>
            </a:r>
          </a:p>
          <a:p>
            <a:pPr marL="457200" indent="-457200">
              <a:buAutoNum type="arabicPeriod" startAt="3"/>
            </a:pPr>
            <a:r>
              <a:rPr lang="en-US" b="1" dirty="0"/>
              <a:t>AA Battery Pack:</a:t>
            </a:r>
            <a:endParaRPr lang="en-US" dirty="0"/>
          </a:p>
          <a:p>
            <a:pPr>
              <a:buFont typeface="Arial" panose="020B0604020202020204" pitchFamily="34" charset="0"/>
              <a:buChar char="•"/>
            </a:pPr>
            <a:r>
              <a:rPr lang="en-US" b="1" dirty="0"/>
              <a:t>Configuration:</a:t>
            </a:r>
            <a:r>
              <a:rPr lang="en-US" dirty="0"/>
              <a:t> 4x AA (6V) or 6x AA (9V) in series.</a:t>
            </a:r>
          </a:p>
          <a:p>
            <a:pPr>
              <a:buFont typeface="Arial" panose="020B0604020202020204" pitchFamily="34" charset="0"/>
              <a:buChar char="•"/>
            </a:pPr>
            <a:r>
              <a:rPr lang="en-US" b="1" dirty="0"/>
              <a:t>Capacity:</a:t>
            </a:r>
            <a:r>
              <a:rPr lang="en-US" dirty="0"/>
              <a:t> Depends on the AA batteries used, typically around 2000mAh or higher.</a:t>
            </a:r>
          </a:p>
          <a:p>
            <a:pPr>
              <a:buFont typeface="Arial" panose="020B0604020202020204" pitchFamily="34" charset="0"/>
              <a:buChar char="•"/>
            </a:pPr>
            <a:r>
              <a:rPr lang="en-US" b="1" dirty="0"/>
              <a:t>Pros:</a:t>
            </a:r>
            <a:r>
              <a:rPr lang="en-US" dirty="0"/>
              <a:t> Readily available, easy to replace.</a:t>
            </a:r>
          </a:p>
          <a:p>
            <a:pPr>
              <a:buFont typeface="Arial" panose="020B0604020202020204" pitchFamily="34" charset="0"/>
              <a:buChar char="•"/>
            </a:pPr>
            <a:r>
              <a:rPr lang="en-US" b="1" dirty="0"/>
              <a:t>Cons:</a:t>
            </a:r>
            <a:r>
              <a:rPr lang="en-US" dirty="0"/>
              <a:t> Bulkier, heavier, may require a voltage regulator for 3.3V logic.</a:t>
            </a:r>
          </a:p>
          <a:p>
            <a:pPr marL="0" indent="0">
              <a:buNone/>
            </a:pPr>
            <a:endParaRPr lang="en-IN" dirty="0"/>
          </a:p>
        </p:txBody>
      </p:sp>
      <p:sp>
        <p:nvSpPr>
          <p:cNvPr id="4" name="TextBox 3">
            <a:extLst>
              <a:ext uri="{FF2B5EF4-FFF2-40B4-BE49-F238E27FC236}">
                <a16:creationId xmlns:a16="http://schemas.microsoft.com/office/drawing/2014/main" id="{0CAFF76B-EE54-89B7-8C98-B07D4BF31DE6}"/>
              </a:ext>
            </a:extLst>
          </p:cNvPr>
          <p:cNvSpPr txBox="1"/>
          <p:nvPr/>
        </p:nvSpPr>
        <p:spPr>
          <a:xfrm>
            <a:off x="551384" y="5301208"/>
            <a:ext cx="5760640" cy="646331"/>
          </a:xfrm>
          <a:prstGeom prst="rect">
            <a:avLst/>
          </a:prstGeom>
          <a:noFill/>
        </p:spPr>
        <p:txBody>
          <a:bodyPr wrap="square" rtlCol="0">
            <a:spAutoFit/>
          </a:bodyPr>
          <a:lstStyle/>
          <a:p>
            <a:r>
              <a:rPr lang="en-US" dirty="0"/>
              <a:t>According to our requirements, 7.4V Li-ion Battery (or a pair of 3.7V Batteries) is the most suitable and efficient.</a:t>
            </a:r>
            <a:endParaRPr lang="en-IN" dirty="0"/>
          </a:p>
        </p:txBody>
      </p:sp>
      <p:pic>
        <p:nvPicPr>
          <p:cNvPr id="6" name="Picture 5">
            <a:extLst>
              <a:ext uri="{FF2B5EF4-FFF2-40B4-BE49-F238E27FC236}">
                <a16:creationId xmlns:a16="http://schemas.microsoft.com/office/drawing/2014/main" id="{4EFBC801-6184-0869-FC52-795BEBFF53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90554" y="4141312"/>
            <a:ext cx="1977413" cy="2966120"/>
          </a:xfrm>
          <a:prstGeom prst="rect">
            <a:avLst/>
          </a:prstGeom>
        </p:spPr>
      </p:pic>
    </p:spTree>
    <p:extLst>
      <p:ext uri="{BB962C8B-B14F-4D97-AF65-F5344CB8AC3E}">
        <p14:creationId xmlns:p14="http://schemas.microsoft.com/office/powerpoint/2010/main" val="9693876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60C21-DC98-7AB9-2879-8DF72206F1CC}"/>
              </a:ext>
            </a:extLst>
          </p:cNvPr>
          <p:cNvSpPr>
            <a:spLocks noGrp="1"/>
          </p:cNvSpPr>
          <p:nvPr>
            <p:ph type="title"/>
          </p:nvPr>
        </p:nvSpPr>
        <p:spPr/>
        <p:txBody>
          <a:bodyPr/>
          <a:lstStyle/>
          <a:p>
            <a:r>
              <a:rPr lang="en-US" dirty="0"/>
              <a:t>Further Vision</a:t>
            </a:r>
            <a:endParaRPr lang="en-IN" dirty="0"/>
          </a:p>
        </p:txBody>
      </p:sp>
      <p:sp>
        <p:nvSpPr>
          <p:cNvPr id="3" name="Content Placeholder 2">
            <a:extLst>
              <a:ext uri="{FF2B5EF4-FFF2-40B4-BE49-F238E27FC236}">
                <a16:creationId xmlns:a16="http://schemas.microsoft.com/office/drawing/2014/main" id="{E5A7CEA4-1443-F6F3-3020-CA263AB43E77}"/>
              </a:ext>
            </a:extLst>
          </p:cNvPr>
          <p:cNvSpPr>
            <a:spLocks noGrp="1"/>
          </p:cNvSpPr>
          <p:nvPr>
            <p:ph idx="1"/>
          </p:nvPr>
        </p:nvSpPr>
        <p:spPr/>
        <p:txBody>
          <a:bodyPr/>
          <a:lstStyle/>
          <a:p>
            <a:r>
              <a:rPr lang="en-US" dirty="0"/>
              <a:t>We have done our best to maximize the efficiency of the micromouse through both, the most suitable algorithm for maze solving combined with the compatible hardware components.</a:t>
            </a:r>
          </a:p>
          <a:p>
            <a:r>
              <a:rPr lang="en-US" dirty="0"/>
              <a:t>Due to limited resources and time constraints we could not really give this project the innovation to the fullest of its potential.</a:t>
            </a:r>
          </a:p>
          <a:p>
            <a:r>
              <a:rPr lang="en-US" dirty="0"/>
              <a:t>We plan to implement this algorithm on actual hardware assembled onto a compact chassis.</a:t>
            </a:r>
          </a:p>
          <a:p>
            <a:r>
              <a:rPr lang="en-US" dirty="0"/>
              <a:t>Increase the efficiency using diagonal turning to reduce turning time and incorporate vacuum fan to achieve higher friction at greater speed.</a:t>
            </a:r>
          </a:p>
          <a:p>
            <a:r>
              <a:rPr lang="en-US" dirty="0"/>
              <a:t>Solving simple mazes is not only what micromouse can do. It can revolutionise the whole navigation industry</a:t>
            </a:r>
            <a:endParaRPr lang="en-IN" dirty="0"/>
          </a:p>
        </p:txBody>
      </p:sp>
    </p:spTree>
    <p:extLst>
      <p:ext uri="{BB962C8B-B14F-4D97-AF65-F5344CB8AC3E}">
        <p14:creationId xmlns:p14="http://schemas.microsoft.com/office/powerpoint/2010/main" val="15881299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BC0832-796E-D14E-CC70-A4B5EB7C4F3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479921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30CEA-9CFF-E09D-2926-FF3961D17427}"/>
              </a:ext>
            </a:extLst>
          </p:cNvPr>
          <p:cNvSpPr>
            <a:spLocks noGrp="1"/>
          </p:cNvSpPr>
          <p:nvPr>
            <p:ph type="title"/>
          </p:nvPr>
        </p:nvSpPr>
        <p:spPr/>
        <p:txBody>
          <a:bodyPr/>
          <a:lstStyle/>
          <a:p>
            <a:r>
              <a:rPr lang="en-US" dirty="0"/>
              <a:t>The Problem Statement</a:t>
            </a:r>
            <a:endParaRPr lang="en-IN" dirty="0"/>
          </a:p>
        </p:txBody>
      </p:sp>
      <p:sp>
        <p:nvSpPr>
          <p:cNvPr id="3" name="Content Placeholder 2">
            <a:extLst>
              <a:ext uri="{FF2B5EF4-FFF2-40B4-BE49-F238E27FC236}">
                <a16:creationId xmlns:a16="http://schemas.microsoft.com/office/drawing/2014/main" id="{6804CBA0-705A-45A9-55CC-D53B794AF9DA}"/>
              </a:ext>
            </a:extLst>
          </p:cNvPr>
          <p:cNvSpPr>
            <a:spLocks noGrp="1"/>
          </p:cNvSpPr>
          <p:nvPr>
            <p:ph idx="1"/>
          </p:nvPr>
        </p:nvSpPr>
        <p:spPr/>
        <p:txBody>
          <a:bodyPr>
            <a:normAutofit/>
          </a:bodyPr>
          <a:lstStyle/>
          <a:p>
            <a:r>
              <a:rPr lang="en-US" dirty="0"/>
              <a:t>In the PS, the task was to make a robot that will be able to navigate a maze and autonomously decide and calculate the fastest path and run to the goal of the maze. </a:t>
            </a:r>
          </a:p>
          <a:p>
            <a:r>
              <a:rPr lang="en-US" dirty="0"/>
              <a:t>This mouse will need to demonstrate how the interconnection of hardware and software can function together to accomplish a task.</a:t>
            </a:r>
          </a:p>
          <a:p>
            <a:r>
              <a:rPr lang="en-US" dirty="0"/>
              <a:t>There are two main parts in the micro mouse software:-</a:t>
            </a:r>
          </a:p>
          <a:p>
            <a:pPr marL="0" indent="0">
              <a:buNone/>
            </a:pPr>
            <a:r>
              <a:rPr lang="en-US" dirty="0"/>
              <a:t>	● The software to bridge the hardware devices</a:t>
            </a:r>
          </a:p>
          <a:p>
            <a:pPr marL="0" indent="0">
              <a:buNone/>
            </a:pPr>
            <a:r>
              <a:rPr lang="en-US" dirty="0"/>
              <a:t>	● The maze algorithms</a:t>
            </a:r>
          </a:p>
          <a:p>
            <a:r>
              <a:rPr lang="en-US" dirty="0"/>
              <a:t>First, an algorithm will be selected to scan the physical maze and after scanning the maze an algorithm should be selected to find the shortest path from the starting position to the goal.</a:t>
            </a:r>
            <a:endParaRPr lang="en-IN" dirty="0"/>
          </a:p>
        </p:txBody>
      </p:sp>
    </p:spTree>
    <p:extLst>
      <p:ext uri="{BB962C8B-B14F-4D97-AF65-F5344CB8AC3E}">
        <p14:creationId xmlns:p14="http://schemas.microsoft.com/office/powerpoint/2010/main" val="263835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7D86-592A-1C7C-10CA-C020EC270FFC}"/>
              </a:ext>
            </a:extLst>
          </p:cNvPr>
          <p:cNvSpPr>
            <a:spLocks noGrp="1"/>
          </p:cNvSpPr>
          <p:nvPr>
            <p:ph type="title"/>
          </p:nvPr>
        </p:nvSpPr>
        <p:spPr/>
        <p:txBody>
          <a:bodyPr/>
          <a:lstStyle/>
          <a:p>
            <a:r>
              <a:rPr lang="en-US" dirty="0"/>
              <a:t>Initial Approach</a:t>
            </a:r>
            <a:endParaRPr lang="en-IN" dirty="0"/>
          </a:p>
        </p:txBody>
      </p:sp>
      <p:sp>
        <p:nvSpPr>
          <p:cNvPr id="3" name="Content Placeholder 2">
            <a:extLst>
              <a:ext uri="{FF2B5EF4-FFF2-40B4-BE49-F238E27FC236}">
                <a16:creationId xmlns:a16="http://schemas.microsoft.com/office/drawing/2014/main" id="{0A1F69B4-3644-2EBA-623E-B81C293D142A}"/>
              </a:ext>
            </a:extLst>
          </p:cNvPr>
          <p:cNvSpPr>
            <a:spLocks noGrp="1"/>
          </p:cNvSpPr>
          <p:nvPr>
            <p:ph idx="1"/>
          </p:nvPr>
        </p:nvSpPr>
        <p:spPr/>
        <p:txBody>
          <a:bodyPr/>
          <a:lstStyle/>
          <a:p>
            <a:r>
              <a:rPr lang="en-US" dirty="0"/>
              <a:t>We proposed an initial approach of selecting a maze algorithm by exploring a wide array of options &amp; testing them in various environments.</a:t>
            </a:r>
          </a:p>
          <a:p>
            <a:r>
              <a:rPr lang="en-US" dirty="0"/>
              <a:t>Once the algorithm is selected, we would optimize its efficiency.</a:t>
            </a:r>
            <a:endParaRPr lang="en-IN" dirty="0"/>
          </a:p>
          <a:p>
            <a:r>
              <a:rPr lang="en-IN" dirty="0"/>
              <a:t>Then we were to select hardware components like sensors, microcontroller, motors. motor driver &amp; power source.</a:t>
            </a:r>
          </a:p>
          <a:p>
            <a:r>
              <a:rPr lang="en-IN" dirty="0"/>
              <a:t>Then we were to implement tweaks like diagonal turning and vacuum fan for even more efficiency in physical environments &amp; the </a:t>
            </a:r>
            <a:r>
              <a:rPr lang="en-IN" dirty="0" err="1"/>
              <a:t>micromouse</a:t>
            </a:r>
            <a:r>
              <a:rPr lang="en-IN" dirty="0"/>
              <a:t> will choose the fastest path .</a:t>
            </a:r>
          </a:p>
        </p:txBody>
      </p:sp>
    </p:spTree>
    <p:extLst>
      <p:ext uri="{BB962C8B-B14F-4D97-AF65-F5344CB8AC3E}">
        <p14:creationId xmlns:p14="http://schemas.microsoft.com/office/powerpoint/2010/main" val="260475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8BF1A-EC1A-BCD7-647E-F4EB3E1E612A}"/>
              </a:ext>
            </a:extLst>
          </p:cNvPr>
          <p:cNvSpPr>
            <a:spLocks noGrp="1"/>
          </p:cNvSpPr>
          <p:nvPr>
            <p:ph type="title"/>
          </p:nvPr>
        </p:nvSpPr>
        <p:spPr/>
        <p:txBody>
          <a:bodyPr/>
          <a:lstStyle/>
          <a:p>
            <a:r>
              <a:rPr lang="en-US" dirty="0"/>
              <a:t>Final Iteration &amp; Metrics</a:t>
            </a:r>
            <a:endParaRPr lang="en-IN" dirty="0"/>
          </a:p>
        </p:txBody>
      </p:sp>
      <p:sp>
        <p:nvSpPr>
          <p:cNvPr id="3" name="Content Placeholder 2">
            <a:extLst>
              <a:ext uri="{FF2B5EF4-FFF2-40B4-BE49-F238E27FC236}">
                <a16:creationId xmlns:a16="http://schemas.microsoft.com/office/drawing/2014/main" id="{104DF4A3-588A-991C-0E90-044672FA2067}"/>
              </a:ext>
            </a:extLst>
          </p:cNvPr>
          <p:cNvSpPr>
            <a:spLocks noGrp="1"/>
          </p:cNvSpPr>
          <p:nvPr>
            <p:ph idx="1"/>
          </p:nvPr>
        </p:nvSpPr>
        <p:spPr/>
        <p:txBody>
          <a:bodyPr>
            <a:normAutofit lnSpcReduction="10000"/>
          </a:bodyPr>
          <a:lstStyle/>
          <a:p>
            <a:r>
              <a:rPr lang="en-US" dirty="0"/>
              <a:t>We successfully </a:t>
            </a:r>
            <a:r>
              <a:rPr lang="en-US" dirty="0" err="1"/>
              <a:t>analysed</a:t>
            </a:r>
            <a:r>
              <a:rPr lang="en-US" dirty="0"/>
              <a:t> various algorithms like DFS, BFS, Dijkstra’s, A*, Flood Fill etc. &amp; ended up selecting Flood Fill as the most suitable one for our micromouse robot. We kept in mind factors like maze searching time, shortest path guarantee, algorithm complexity while choosing.</a:t>
            </a:r>
          </a:p>
          <a:p>
            <a:r>
              <a:rPr lang="en-US" dirty="0"/>
              <a:t>We optimized Flood Fill algorithm to take a different rout back to the initial position so that it is almost certain to find the shortest path in the return trip completely ignoring the irrelevant areas of the maze and producing optimum results.</a:t>
            </a:r>
          </a:p>
          <a:p>
            <a:r>
              <a:rPr lang="en-US" dirty="0"/>
              <a:t>We dropped the plan for implementing diagonal turning and vacuum fan as we had to consider factors like cost and dimensions, also it is easier to implement in physical environment as the mms simulator doesn’t have the option.</a:t>
            </a:r>
          </a:p>
          <a:p>
            <a:r>
              <a:rPr lang="en-US" dirty="0"/>
              <a:t>The complexity of our algorithm is moderate which matches the maze complexity and going for more complexity feels like a bit unnecessary.</a:t>
            </a:r>
            <a:endParaRPr lang="en-IN" dirty="0"/>
          </a:p>
        </p:txBody>
      </p:sp>
    </p:spTree>
    <p:extLst>
      <p:ext uri="{BB962C8B-B14F-4D97-AF65-F5344CB8AC3E}">
        <p14:creationId xmlns:p14="http://schemas.microsoft.com/office/powerpoint/2010/main" val="2933717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Stepping Up!</a:t>
            </a:r>
            <a:endParaRPr dirty="0"/>
          </a:p>
        </p:txBody>
      </p:sp>
      <p:sp>
        <p:nvSpPr>
          <p:cNvPr id="14" name="Content Placeholder 13"/>
          <p:cNvSpPr>
            <a:spLocks noGrp="1"/>
          </p:cNvSpPr>
          <p:nvPr>
            <p:ph idx="1"/>
          </p:nvPr>
        </p:nvSpPr>
        <p:spPr/>
        <p:txBody>
          <a:bodyPr>
            <a:normAutofit lnSpcReduction="10000"/>
          </a:bodyPr>
          <a:lstStyle/>
          <a:p>
            <a:r>
              <a:rPr lang="en-US" dirty="0"/>
              <a:t>Until the Mid-Evaluation, we had chosen Flood Fill algorithm suits our requirements the best. Now it’s time to dive deeper and optimize it within the constraints. </a:t>
            </a:r>
          </a:p>
          <a:p>
            <a:r>
              <a:rPr lang="en-US" dirty="0"/>
              <a:t>Simulating the final algorithm would be the end for software part of this project. #Step1Completed</a:t>
            </a:r>
          </a:p>
          <a:p>
            <a:r>
              <a:rPr lang="en-US" dirty="0"/>
              <a:t>Next Step is to decide upon the hardware elements that are required to bring this micromouse to life. For achieving that we again need to explore various options available of different components to produce maximum efficiency.</a:t>
            </a:r>
            <a:endParaRPr dirty="0"/>
          </a:p>
          <a:p>
            <a:r>
              <a:rPr lang="en-US" dirty="0"/>
              <a:t>The personal criteria for choosing the right hardware components will include Low power consumption, moderate complexity (no need for overkill), adaptability, compact size &amp; relative compatibility.</a:t>
            </a:r>
          </a:p>
          <a:p>
            <a:r>
              <a:rPr lang="en-US" dirty="0"/>
              <a:t>Let’s GO!</a:t>
            </a:r>
            <a:endParaRPr dirty="0"/>
          </a:p>
        </p:txBody>
      </p:sp>
    </p:spTree>
    <p:extLst>
      <p:ext uri="{BB962C8B-B14F-4D97-AF65-F5344CB8AC3E}">
        <p14:creationId xmlns:p14="http://schemas.microsoft.com/office/powerpoint/2010/main" val="3042826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A01CD-44EE-DC0A-8C78-5A1F9C0F2217}"/>
              </a:ext>
            </a:extLst>
          </p:cNvPr>
          <p:cNvSpPr>
            <a:spLocks noGrp="1"/>
          </p:cNvSpPr>
          <p:nvPr>
            <p:ph type="title"/>
          </p:nvPr>
        </p:nvSpPr>
        <p:spPr/>
        <p:txBody>
          <a:bodyPr/>
          <a:lstStyle/>
          <a:p>
            <a:r>
              <a:rPr lang="en-US" dirty="0"/>
              <a:t>Optimized Algorithm</a:t>
            </a:r>
            <a:endParaRPr lang="en-IN" dirty="0"/>
          </a:p>
        </p:txBody>
      </p:sp>
      <p:sp>
        <p:nvSpPr>
          <p:cNvPr id="3" name="Content Placeholder 2">
            <a:extLst>
              <a:ext uri="{FF2B5EF4-FFF2-40B4-BE49-F238E27FC236}">
                <a16:creationId xmlns:a16="http://schemas.microsoft.com/office/drawing/2014/main" id="{66A49F12-60ED-F19C-2971-199FB529A7BE}"/>
              </a:ext>
            </a:extLst>
          </p:cNvPr>
          <p:cNvSpPr>
            <a:spLocks noGrp="1"/>
          </p:cNvSpPr>
          <p:nvPr>
            <p:ph idx="1"/>
          </p:nvPr>
        </p:nvSpPr>
        <p:spPr/>
        <p:txBody>
          <a:bodyPr/>
          <a:lstStyle/>
          <a:p>
            <a:r>
              <a:rPr lang="en-US" dirty="0"/>
              <a:t>By the end of Mid-Evaluation, our Flood Fill algorithm with return trip was already able to find the shortest path while avoiding the irrelevant parts of the maze completely.</a:t>
            </a:r>
          </a:p>
          <a:p>
            <a:r>
              <a:rPr lang="en-US" dirty="0"/>
              <a:t>After that we have optimized it to take the faster path (having less turns) even if it is not the shortest path. This improves the score as the micromouse doesn’t have to slow down to take more turns again &amp; again.</a:t>
            </a:r>
          </a:p>
          <a:p>
            <a:r>
              <a:rPr lang="en-US" dirty="0"/>
              <a:t>Following is our final algorithm:</a:t>
            </a:r>
          </a:p>
          <a:p>
            <a:endParaRPr lang="en-IN" dirty="0"/>
          </a:p>
        </p:txBody>
      </p:sp>
    </p:spTree>
    <p:extLst>
      <p:ext uri="{BB962C8B-B14F-4D97-AF65-F5344CB8AC3E}">
        <p14:creationId xmlns:p14="http://schemas.microsoft.com/office/powerpoint/2010/main" val="42833658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5820D1-30D7-210E-F651-FAD69B59D9E8}"/>
              </a:ext>
            </a:extLst>
          </p:cNvPr>
          <p:cNvSpPr>
            <a:spLocks noGrp="1"/>
          </p:cNvSpPr>
          <p:nvPr>
            <p:ph idx="1"/>
          </p:nvPr>
        </p:nvSpPr>
        <p:spPr>
          <a:xfrm>
            <a:off x="263352" y="188640"/>
            <a:ext cx="11305256" cy="5907360"/>
          </a:xfrm>
        </p:spPr>
        <p:txBody>
          <a:bodyPr numCol="3">
            <a:noAutofit/>
          </a:bodyPr>
          <a:lstStyle/>
          <a:p>
            <a:pPr marL="0" indent="0">
              <a:lnSpc>
                <a:spcPct val="120000"/>
              </a:lnSpc>
              <a:spcBef>
                <a:spcPts val="100"/>
              </a:spcBef>
              <a:buNone/>
            </a:pPr>
            <a:r>
              <a:rPr lang="en-IN" sz="500" b="0" dirty="0">
                <a:solidFill>
                  <a:srgbClr val="C586C0"/>
                </a:solidFill>
                <a:effectLst/>
                <a:highlight>
                  <a:srgbClr val="000000"/>
                </a:highlight>
                <a:latin typeface="Consolas" panose="020B0609020204030204" pitchFamily="49" charset="0"/>
              </a:rPr>
              <a:t>import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API</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C586C0"/>
                </a:solidFill>
                <a:effectLst/>
                <a:highlight>
                  <a:srgbClr val="000000"/>
                </a:highlight>
                <a:latin typeface="Consolas" panose="020B0609020204030204" pitchFamily="49" charset="0"/>
              </a:rPr>
              <a:t>import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time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C586C0"/>
                </a:solidFill>
                <a:effectLst/>
                <a:highlight>
                  <a:srgbClr val="000000"/>
                </a:highlight>
                <a:latin typeface="Consolas" panose="020B0609020204030204" pitchFamily="49" charset="0"/>
              </a:rPr>
              <a:t>from</a:t>
            </a:r>
            <a:r>
              <a:rPr lang="en-IN" sz="500" b="0" dirty="0">
                <a:solidFill>
                  <a:srgbClr val="FFFFFF"/>
                </a:solidFill>
                <a:effectLst/>
                <a:highlight>
                  <a:srgbClr val="000000"/>
                </a:highlight>
                <a:latin typeface="Consolas" panose="020B0609020204030204" pitchFamily="49" charset="0"/>
              </a:rPr>
              <a:t> Direction </a:t>
            </a:r>
            <a:r>
              <a:rPr lang="en-IN" sz="500" b="0" dirty="0">
                <a:solidFill>
                  <a:srgbClr val="C586C0"/>
                </a:solidFill>
                <a:effectLst/>
                <a:highlight>
                  <a:srgbClr val="000000"/>
                </a:highlight>
                <a:latin typeface="Consolas" panose="020B0609020204030204" pitchFamily="49" charset="0"/>
              </a:rPr>
              <a:t>import</a:t>
            </a:r>
            <a:r>
              <a:rPr lang="en-IN" sz="500" b="0" dirty="0">
                <a:solidFill>
                  <a:srgbClr val="FFFFFF"/>
                </a:solidFill>
                <a:effectLst/>
                <a:highlight>
                  <a:srgbClr val="000000"/>
                </a:highlight>
                <a:latin typeface="Consolas" panose="020B0609020204030204" pitchFamily="49" charset="0"/>
              </a:rPr>
              <a:t> Direction  </a:t>
            </a:r>
          </a:p>
          <a:p>
            <a:pPr marL="0" indent="0">
              <a:lnSpc>
                <a:spcPct val="120000"/>
              </a:lnSpc>
              <a:spcBef>
                <a:spcPts val="100"/>
              </a:spcBef>
              <a:buNone/>
            </a:pPr>
            <a:r>
              <a:rPr lang="en-IN" sz="500" b="0" dirty="0">
                <a:solidFill>
                  <a:srgbClr val="C586C0"/>
                </a:solidFill>
                <a:effectLst/>
                <a:highlight>
                  <a:srgbClr val="000000"/>
                </a:highlight>
                <a:latin typeface="Consolas" panose="020B0609020204030204" pitchFamily="49" charset="0"/>
              </a:rPr>
              <a:t>from</a:t>
            </a:r>
            <a:r>
              <a:rPr lang="en-IN" sz="500" b="0" dirty="0">
                <a:solidFill>
                  <a:srgbClr val="FFFFFF"/>
                </a:solidFill>
                <a:effectLst/>
                <a:highlight>
                  <a:srgbClr val="000000"/>
                </a:highlight>
                <a:latin typeface="Consolas" panose="020B0609020204030204" pitchFamily="49" charset="0"/>
              </a:rPr>
              <a:t> Maze </a:t>
            </a:r>
            <a:r>
              <a:rPr lang="en-IN" sz="500" b="0" dirty="0">
                <a:solidFill>
                  <a:srgbClr val="C586C0"/>
                </a:solidFill>
                <a:effectLst/>
                <a:highlight>
                  <a:srgbClr val="000000"/>
                </a:highlight>
                <a:latin typeface="Consolas" panose="020B0609020204030204" pitchFamily="49" charset="0"/>
              </a:rPr>
              <a:t>import</a:t>
            </a:r>
            <a:r>
              <a:rPr lang="en-IN" sz="500" b="0" dirty="0">
                <a:solidFill>
                  <a:srgbClr val="FFFFFF"/>
                </a:solidFill>
                <a:effectLst/>
                <a:highlight>
                  <a:srgbClr val="000000"/>
                </a:highlight>
                <a:latin typeface="Consolas" panose="020B0609020204030204" pitchFamily="49" charset="0"/>
              </a:rPr>
              <a:t> Maze  </a:t>
            </a:r>
          </a:p>
          <a:p>
            <a:pPr marL="0" indent="0">
              <a:lnSpc>
                <a:spcPct val="120000"/>
              </a:lnSpc>
              <a:spcBef>
                <a:spcPts val="100"/>
              </a:spcBef>
              <a:buNone/>
            </a:pPr>
            <a:r>
              <a:rPr lang="en-IN" sz="500" b="0" dirty="0">
                <a:solidFill>
                  <a:srgbClr val="C586C0"/>
                </a:solidFill>
                <a:effectLst/>
                <a:highlight>
                  <a:srgbClr val="000000"/>
                </a:highlight>
                <a:latin typeface="Consolas" panose="020B0609020204030204" pitchFamily="49" charset="0"/>
              </a:rPr>
              <a:t>from</a:t>
            </a:r>
            <a:r>
              <a:rPr lang="en-IN" sz="500" b="0" dirty="0">
                <a:solidFill>
                  <a:srgbClr val="FFFFFF"/>
                </a:solidFill>
                <a:effectLst/>
                <a:highlight>
                  <a:srgbClr val="000000"/>
                </a:highlight>
                <a:latin typeface="Consolas" panose="020B0609020204030204" pitchFamily="49" charset="0"/>
              </a:rPr>
              <a:t> Mouse </a:t>
            </a:r>
            <a:r>
              <a:rPr lang="en-IN" sz="500" b="0" dirty="0">
                <a:solidFill>
                  <a:srgbClr val="C586C0"/>
                </a:solidFill>
                <a:effectLst/>
                <a:highlight>
                  <a:srgbClr val="000000"/>
                </a:highlight>
                <a:latin typeface="Consolas" panose="020B0609020204030204" pitchFamily="49" charset="0"/>
              </a:rPr>
              <a:t>import</a:t>
            </a:r>
            <a:r>
              <a:rPr lang="en-IN" sz="500" b="0" dirty="0">
                <a:solidFill>
                  <a:srgbClr val="FFFFFF"/>
                </a:solidFill>
                <a:effectLst/>
                <a:highlight>
                  <a:srgbClr val="000000"/>
                </a:highlight>
                <a:latin typeface="Consolas" panose="020B0609020204030204" pitchFamily="49" charset="0"/>
              </a:rPr>
              <a:t> Mouse  </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C586C0"/>
                </a:solidFill>
                <a:effectLst/>
                <a:highlight>
                  <a:srgbClr val="000000"/>
                </a:highlight>
                <a:latin typeface="Consolas" panose="020B0609020204030204" pitchFamily="49" charset="0"/>
              </a:rPr>
              <a:t>from</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collections</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import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deque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569CD6"/>
                </a:solidFill>
                <a:effectLst/>
                <a:highlight>
                  <a:srgbClr val="000000"/>
                </a:highlight>
                <a:latin typeface="Consolas" panose="020B0609020204030204" pitchFamily="49" charset="0"/>
              </a:rPr>
              <a:t>def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floodFillManhattanDistances</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goals</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width</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.mazeWidth</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height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.mazeHeight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None</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height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for</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_</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in</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range</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width</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queue</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deque</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goal</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goal</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for</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goal</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goals</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Using deque for efficient pop from the front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for</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goal</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goals</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goal</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goal</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while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queue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dist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queue</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popleft</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pop from the front of the deque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for</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in</a:t>
            </a:r>
            <a:r>
              <a:rPr lang="en-IN" sz="500" b="0" dirty="0">
                <a:solidFill>
                  <a:srgbClr val="FFFFFF"/>
                </a:solidFill>
                <a:effectLst/>
                <a:highlight>
                  <a:srgbClr val="000000"/>
                </a:highlight>
                <a:latin typeface="Consolas" panose="020B0609020204030204" pitchFamily="49" charset="0"/>
              </a:rPr>
              <a:t> Direction:</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.getWall</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if x !=0 and x!=15 and y!=0 and y!=15:</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API.log(</a:t>
            </a:r>
            <a:r>
              <a:rPr lang="en-IN" sz="500" b="0" dirty="0" err="1">
                <a:solidFill>
                  <a:srgbClr val="7CA668"/>
                </a:solidFill>
                <a:effectLst/>
                <a:highlight>
                  <a:srgbClr val="000000"/>
                </a:highlight>
                <a:latin typeface="Consolas" panose="020B0609020204030204" pitchFamily="49" charset="0"/>
              </a:rPr>
              <a:t>f'continued</a:t>
            </a:r>
            <a:r>
              <a:rPr lang="en-IN" sz="500" b="0" dirty="0">
                <a:solidFill>
                  <a:srgbClr val="7CA668"/>
                </a:solidFill>
                <a:effectLst/>
                <a:highlight>
                  <a:srgbClr val="000000"/>
                </a:highlight>
                <a:latin typeface="Consolas" panose="020B0609020204030204" pitchFamily="49" charset="0"/>
              </a:rPr>
              <a:t> at {x},{y} in </a:t>
            </a:r>
            <a:r>
              <a:rPr lang="en-IN" sz="500" b="0" dirty="0" err="1">
                <a:solidFill>
                  <a:srgbClr val="7CA668"/>
                </a:solidFill>
                <a:effectLst/>
                <a:highlight>
                  <a:srgbClr val="000000"/>
                </a:highlight>
                <a:latin typeface="Consolas" panose="020B0609020204030204" pitchFamily="49" charset="0"/>
              </a:rPr>
              <a:t>drin</a:t>
            </a:r>
            <a:r>
              <a:rPr lang="en-IN" sz="500" b="0" dirty="0">
                <a:solidFill>
                  <a:srgbClr val="7CA668"/>
                </a:solidFill>
                <a:effectLst/>
                <a:highlight>
                  <a:srgbClr val="000000"/>
                </a:highlight>
                <a:latin typeface="Consolas" panose="020B0609020204030204" pitchFamily="49" charset="0"/>
              </a:rPr>
              <a:t> {direction}')</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continue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else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getNeighbor</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t>
            </a:r>
            <a:r>
              <a:rPr lang="en-IN" sz="500" b="0" dirty="0" err="1">
                <a:solidFill>
                  <a:srgbClr val="7CA668"/>
                </a:solidFill>
                <a:effectLst/>
                <a:highlight>
                  <a:srgbClr val="000000"/>
                </a:highlight>
                <a:latin typeface="Consolas" panose="020B0609020204030204" pitchFamily="49" charset="0"/>
              </a:rPr>
              <a:t>API.setText</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nx,ny,f</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maze.getWall</a:t>
            </a:r>
            <a:r>
              <a:rPr lang="en-IN" sz="500" b="0" dirty="0">
                <a:solidFill>
                  <a:srgbClr val="7CA668"/>
                </a:solidFill>
                <a:effectLst/>
                <a:highlight>
                  <a:srgbClr val="000000"/>
                </a:highlight>
                <a:latin typeface="Consolas" panose="020B0609020204030204" pitchFamily="49" charset="0"/>
              </a:rPr>
              <a:t>((x, y), direction)}')</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.contains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and</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None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dist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t>
            </a:r>
            <a:r>
              <a:rPr lang="en-IN" sz="500" b="0" dirty="0" err="1">
                <a:solidFill>
                  <a:srgbClr val="7CA668"/>
                </a:solidFill>
                <a:effectLst/>
                <a:highlight>
                  <a:srgbClr val="000000"/>
                </a:highlight>
                <a:latin typeface="Consolas" panose="020B0609020204030204" pitchFamily="49" charset="0"/>
              </a:rPr>
              <a:t>API.setText</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nx,ny,f</a:t>
            </a:r>
            <a:r>
              <a:rPr lang="en-IN" sz="500" b="0" dirty="0">
                <a:solidFill>
                  <a:srgbClr val="7CA668"/>
                </a:solidFill>
                <a:effectLst/>
                <a:highlight>
                  <a:srgbClr val="000000"/>
                </a:highlight>
                <a:latin typeface="Consolas" panose="020B0609020204030204" pitchFamily="49" charset="0"/>
              </a:rPr>
              <a:t>'{distances[</a:t>
            </a:r>
            <a:r>
              <a:rPr lang="en-IN" sz="500" b="0" dirty="0" err="1">
                <a:solidFill>
                  <a:srgbClr val="7CA668"/>
                </a:solidFill>
                <a:effectLst/>
                <a:highlight>
                  <a:srgbClr val="000000"/>
                </a:highlight>
                <a:latin typeface="Consolas" panose="020B0609020204030204" pitchFamily="49" charset="0"/>
              </a:rPr>
              <a:t>nx</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ny</a:t>
            </a:r>
            <a:r>
              <a:rPr lang="en-IN" sz="500" b="0" dirty="0">
                <a:solidFill>
                  <a:srgbClr val="7CA668"/>
                </a:solidFill>
                <a:effectLst/>
                <a:highlight>
                  <a:srgbClr val="000000"/>
                </a:highlight>
                <a:latin typeface="Consolas" panose="020B0609020204030204" pitchFamily="49" charset="0"/>
              </a:rPr>
              <a: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t>
            </a:r>
            <a:r>
              <a:rPr lang="en-IN" sz="500" b="0" dirty="0" err="1">
                <a:solidFill>
                  <a:srgbClr val="7CA668"/>
                </a:solidFill>
                <a:effectLst/>
                <a:highlight>
                  <a:srgbClr val="000000"/>
                </a:highlight>
                <a:latin typeface="Consolas" panose="020B0609020204030204" pitchFamily="49" charset="0"/>
              </a:rPr>
              <a:t>time.sleep</a:t>
            </a:r>
            <a:r>
              <a:rPr lang="en-IN" sz="500" b="0" dirty="0">
                <a:solidFill>
                  <a:srgbClr val="7CA668"/>
                </a:solidFill>
                <a:effectLst/>
                <a:highlight>
                  <a:srgbClr val="000000"/>
                </a:highlight>
                <a:latin typeface="Consolas" panose="020B0609020204030204" pitchFamily="49" charset="0"/>
              </a:rPr>
              <a:t>(0.01*distances[</a:t>
            </a:r>
            <a:r>
              <a:rPr lang="en-IN" sz="500" b="0" dirty="0" err="1">
                <a:solidFill>
                  <a:srgbClr val="7CA668"/>
                </a:solidFill>
                <a:effectLst/>
                <a:highlight>
                  <a:srgbClr val="000000"/>
                </a:highlight>
                <a:latin typeface="Consolas" panose="020B0609020204030204" pitchFamily="49" charset="0"/>
              </a:rPr>
              <a:t>nx</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ny</a:t>
            </a:r>
            <a:r>
              <a:rPr lang="en-IN" sz="500" b="0" dirty="0">
                <a:solidFill>
                  <a:srgbClr val="7CA668"/>
                </a:solidFill>
                <a:effectLst/>
                <a:highlight>
                  <a:srgbClr val="000000"/>
                </a:highlight>
                <a:latin typeface="Consolas" panose="020B0609020204030204" pitchFamily="49" charset="0"/>
              </a:rPr>
              <a: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queue</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append</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return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br>
              <a:rPr lang="en-IN" sz="500" b="0" dirty="0">
                <a:solidFill>
                  <a:srgbClr val="FFFFFF"/>
                </a:solidFill>
                <a:effectLst/>
                <a:highlight>
                  <a:srgbClr val="000000"/>
                </a:highlight>
                <a:latin typeface="Consolas" panose="020B0609020204030204" pitchFamily="49" charset="0"/>
              </a:rPr>
            </a:br>
            <a:r>
              <a:rPr lang="en-IN" sz="500" b="0" dirty="0">
                <a:solidFill>
                  <a:srgbClr val="569CD6"/>
                </a:solidFill>
                <a:effectLst/>
                <a:highlight>
                  <a:srgbClr val="000000"/>
                </a:highlight>
                <a:latin typeface="Consolas" panose="020B0609020204030204" pitchFamily="49" charset="0"/>
              </a:rPr>
              <a:t>def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getNeighbor</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current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current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FFFFFF"/>
                </a:solidFill>
                <a:effectLst/>
                <a:highlight>
                  <a:srgbClr val="000000"/>
                </a:highlight>
                <a:latin typeface="Consolas" panose="020B0609020204030204" pitchFamily="49" charset="0"/>
              </a:rPr>
              <a:t>Direction.NORTH</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C586C0"/>
                </a:solidFill>
                <a:effectLst/>
                <a:highlight>
                  <a:srgbClr val="000000"/>
                </a:highlight>
                <a:latin typeface="Consolas" panose="020B0609020204030204" pitchFamily="49" charset="0"/>
              </a:rPr>
              <a:t>elif</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FFFFFF"/>
                </a:solidFill>
                <a:effectLst/>
                <a:highlight>
                  <a:srgbClr val="000000"/>
                </a:highlight>
                <a:latin typeface="Consolas" panose="020B0609020204030204" pitchFamily="49" charset="0"/>
              </a:rPr>
              <a:t>Direction.EAST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C586C0"/>
                </a:solidFill>
                <a:effectLst/>
                <a:highlight>
                  <a:srgbClr val="000000"/>
                </a:highlight>
                <a:latin typeface="Consolas" panose="020B0609020204030204" pitchFamily="49" charset="0"/>
              </a:rPr>
              <a:t>elif</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FFFFFF"/>
                </a:solidFill>
                <a:effectLst/>
                <a:highlight>
                  <a:srgbClr val="000000"/>
                </a:highlight>
                <a:latin typeface="Consolas" panose="020B0609020204030204" pitchFamily="49" charset="0"/>
              </a:rPr>
              <a:t>Direction.SOUTH</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C586C0"/>
                </a:solidFill>
                <a:effectLst/>
                <a:highlight>
                  <a:srgbClr val="000000"/>
                </a:highlight>
                <a:latin typeface="Consolas" panose="020B0609020204030204" pitchFamily="49" charset="0"/>
              </a:rPr>
              <a:t>elif</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FFFFFF"/>
                </a:solidFill>
                <a:effectLst/>
                <a:highlight>
                  <a:srgbClr val="000000"/>
                </a:highlight>
                <a:latin typeface="Consolas" panose="020B0609020204030204" pitchFamily="49" charset="0"/>
              </a:rPr>
              <a:t>Direction.WEST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return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569CD6"/>
                </a:solidFill>
                <a:effectLst/>
                <a:highlight>
                  <a:srgbClr val="000000"/>
                </a:highlight>
                <a:latin typeface="Consolas" panose="020B0609020204030204" pitchFamily="49" charset="0"/>
              </a:rPr>
              <a:t>def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moveTowardsSmallestDistance</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mouse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current_position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.getPosition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current_direction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.getDirection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min_distance</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float</a:t>
            </a:r>
            <a:r>
              <a:rPr lang="en-IN" sz="500" b="0" dirty="0">
                <a:solidFill>
                  <a:srgbClr val="FFFFFF"/>
                </a:solidFill>
                <a:effectLst/>
                <a:highlight>
                  <a:srgbClr val="000000"/>
                </a:highlight>
                <a:latin typeface="Consolas" panose="020B0609020204030204" pitchFamily="49" charset="0"/>
              </a:rPr>
              <a:t>(</a:t>
            </a:r>
            <a:r>
              <a:rPr lang="en-IN" sz="500" b="0" dirty="0">
                <a:solidFill>
                  <a:srgbClr val="CE9178"/>
                </a:solidFill>
                <a:effectLst/>
                <a:highlight>
                  <a:srgbClr val="000000"/>
                </a:highlight>
                <a:latin typeface="Consolas" panose="020B0609020204030204" pitchFamily="49" charset="0"/>
              </a:rPr>
              <a:t>'inf'</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next_direction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None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next_position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None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for</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in</a:t>
            </a:r>
            <a:r>
              <a:rPr lang="en-IN" sz="500" b="0" dirty="0">
                <a:solidFill>
                  <a:srgbClr val="FFFFFF"/>
                </a:solidFill>
                <a:effectLst/>
                <a:highlight>
                  <a:srgbClr val="000000"/>
                </a:highlight>
                <a:latin typeface="Consolas" panose="020B0609020204030204" pitchFamily="49" charset="0"/>
              </a:rPr>
              <a:t> Direction:</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neighbor</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getNeighbor</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current_position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.contains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neighbor</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and</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.getWall</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current_position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and</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neighbor</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not</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in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and</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neighbor</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neighbor</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None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neighbor</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neighbor</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&lt;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min_distance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min_distance</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neighbor</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neighbor</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next_direction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next_position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neighbor</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next_position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while</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current_direction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next_direction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current_direction</a:t>
            </a:r>
            <a:r>
              <a:rPr lang="en-IN" sz="500" b="0" dirty="0" err="1">
                <a:solidFill>
                  <a:srgbClr val="FFFFFF"/>
                </a:solidFill>
                <a:effectLst/>
                <a:highlight>
                  <a:srgbClr val="000000"/>
                </a:highlight>
                <a:latin typeface="Consolas" panose="020B0609020204030204" pitchFamily="49" charset="0"/>
              </a:rPr>
              <a:t>.turnLeft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next_direction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.turnLeft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C586C0"/>
                </a:solidFill>
                <a:effectLst/>
                <a:highlight>
                  <a:srgbClr val="000000"/>
                </a:highlight>
                <a:latin typeface="Consolas" panose="020B0609020204030204" pitchFamily="49" charset="0"/>
              </a:rPr>
              <a:t>elif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current_direction</a:t>
            </a:r>
            <a:r>
              <a:rPr lang="en-IN" sz="500" b="0" dirty="0" err="1">
                <a:solidFill>
                  <a:srgbClr val="FFFFFF"/>
                </a:solidFill>
                <a:effectLst/>
                <a:highlight>
                  <a:srgbClr val="000000"/>
                </a:highlight>
                <a:latin typeface="Consolas" panose="020B0609020204030204" pitchFamily="49" charset="0"/>
              </a:rPr>
              <a:t>.turnRight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next_direction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.turnRight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else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.turnAround</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distances = </a:t>
            </a:r>
            <a:r>
              <a:rPr lang="en-IN" sz="500" b="0" dirty="0" err="1">
                <a:solidFill>
                  <a:srgbClr val="7CA668"/>
                </a:solidFill>
                <a:effectLst/>
                <a:highlight>
                  <a:srgbClr val="000000"/>
                </a:highlight>
                <a:latin typeface="Consolas" panose="020B0609020204030204" pitchFamily="49" charset="0"/>
              </a:rPr>
              <a:t>floodFillManhattanDistances</a:t>
            </a:r>
            <a:r>
              <a:rPr lang="en-IN" sz="500" b="0" dirty="0">
                <a:solidFill>
                  <a:srgbClr val="7CA668"/>
                </a:solidFill>
                <a:effectLst/>
                <a:highlight>
                  <a:srgbClr val="000000"/>
                </a:highlight>
                <a:latin typeface="Consolas" panose="020B0609020204030204" pitchFamily="49" charset="0"/>
              </a:rPr>
              <a:t>(maze, </a:t>
            </a:r>
            <a:r>
              <a:rPr lang="en-IN" sz="500" b="0" dirty="0" err="1">
                <a:solidFill>
                  <a:srgbClr val="7CA668"/>
                </a:solidFill>
                <a:effectLst/>
                <a:highlight>
                  <a:srgbClr val="000000"/>
                </a:highlight>
                <a:latin typeface="Consolas" panose="020B0609020204030204" pitchFamily="49" charset="0"/>
              </a:rPr>
              <a:t>goal_cells</a:t>
            </a:r>
            <a:r>
              <a:rPr lang="en-IN" sz="500" b="0" dirty="0">
                <a:solidFill>
                  <a:srgbClr val="7CA668"/>
                </a:solidFill>
                <a:effectLst/>
                <a:highlight>
                  <a:srgbClr val="000000"/>
                </a:highlight>
                <a:latin typeface="Consolas" panose="020B0609020204030204" pitchFamily="49" charset="0"/>
              </a:rPr>
              <a: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current_direction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.getDirection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.moveForward</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current_position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.getPosition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visited</a:t>
            </a:r>
            <a:r>
              <a:rPr lang="en-IN" sz="500" b="0" dirty="0" err="1">
                <a:solidFill>
                  <a:srgbClr val="FFFFFF"/>
                </a:solidFill>
                <a:effectLst/>
                <a:highlight>
                  <a:srgbClr val="000000"/>
                </a:highlight>
                <a:latin typeface="Consolas" panose="020B0609020204030204" pitchFamily="49" charset="0"/>
              </a:rPr>
              <a:t>.add</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current_position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Update visited set with the new position  </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return</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True</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Successfully moved</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569CD6"/>
                </a:solidFill>
                <a:effectLst/>
                <a:highlight>
                  <a:srgbClr val="000000"/>
                </a:highlight>
                <a:latin typeface="Consolas" panose="020B0609020204030204" pitchFamily="49" charset="0"/>
              </a:rPr>
              <a:t>def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getDirection</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current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target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cx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cy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current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tx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ty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target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tx</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&gt;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cx</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return</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FFFFFF"/>
                </a:solidFill>
                <a:effectLst/>
                <a:highlight>
                  <a:srgbClr val="000000"/>
                </a:highlight>
                <a:latin typeface="Consolas" panose="020B0609020204030204" pitchFamily="49" charset="0"/>
              </a:rPr>
              <a:t>Direction.EAST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C586C0"/>
                </a:solidFill>
                <a:effectLst/>
                <a:highlight>
                  <a:srgbClr val="000000"/>
                </a:highlight>
                <a:latin typeface="Consolas" panose="020B0609020204030204" pitchFamily="49" charset="0"/>
              </a:rPr>
              <a:t>elif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tx</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&lt;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cx</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return</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FFFFFF"/>
                </a:solidFill>
                <a:effectLst/>
                <a:highlight>
                  <a:srgbClr val="000000"/>
                </a:highlight>
                <a:latin typeface="Consolas" panose="020B0609020204030204" pitchFamily="49" charset="0"/>
              </a:rPr>
              <a:t>Direction.WEST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C586C0"/>
                </a:solidFill>
                <a:effectLst/>
                <a:highlight>
                  <a:srgbClr val="000000"/>
                </a:highlight>
                <a:latin typeface="Consolas" panose="020B0609020204030204" pitchFamily="49" charset="0"/>
              </a:rPr>
              <a:t>elif</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ty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&gt;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cy</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return</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FFFFFF"/>
                </a:solidFill>
                <a:effectLst/>
                <a:highlight>
                  <a:srgbClr val="000000"/>
                </a:highlight>
                <a:latin typeface="Consolas" panose="020B0609020204030204" pitchFamily="49" charset="0"/>
              </a:rPr>
              <a:t>Direction.NORTH</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C586C0"/>
                </a:solidFill>
                <a:effectLst/>
                <a:highlight>
                  <a:srgbClr val="000000"/>
                </a:highlight>
                <a:latin typeface="Consolas" panose="020B0609020204030204" pitchFamily="49" charset="0"/>
              </a:rPr>
              <a:t>elif</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ty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&lt;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cy</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return</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FFFFFF"/>
                </a:solidFill>
                <a:effectLst/>
                <a:highlight>
                  <a:srgbClr val="000000"/>
                </a:highlight>
                <a:latin typeface="Consolas" panose="020B0609020204030204" pitchFamily="49" charset="0"/>
              </a:rPr>
              <a:t>Direction.SOUTH</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else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return</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None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569CD6"/>
                </a:solidFill>
                <a:effectLst/>
                <a:highlight>
                  <a:srgbClr val="000000"/>
                </a:highlight>
                <a:latin typeface="Consolas" panose="020B0609020204030204" pitchFamily="49" charset="0"/>
              </a:rPr>
              <a:t>def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moveToStart</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width</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.mazeWidth</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height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.mazeHeight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None</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height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for</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_</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in</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range</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width</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queue</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deque</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Using deque for efficient pop from the front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for x in range(16):</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for y in range(16):</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t>
            </a:r>
            <a:r>
              <a:rPr lang="en-IN" sz="500" b="0" dirty="0" err="1">
                <a:solidFill>
                  <a:srgbClr val="7CA668"/>
                </a:solidFill>
                <a:effectLst/>
                <a:highlight>
                  <a:srgbClr val="000000"/>
                </a:highlight>
                <a:latin typeface="Consolas" panose="020B0609020204030204" pitchFamily="49" charset="0"/>
              </a:rPr>
              <a:t>API.setText</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x,y,f</a:t>
            </a:r>
            <a:r>
              <a:rPr lang="en-IN" sz="500" b="0" dirty="0">
                <a:solidFill>
                  <a:srgbClr val="7CA668"/>
                </a:solidFill>
                <a:effectLst/>
                <a:highlight>
                  <a:srgbClr val="000000"/>
                </a:highlight>
                <a:latin typeface="Consolas" panose="020B0609020204030204" pitchFamily="49" charset="0"/>
              </a:rPr>
              <a:t>'{distances[x][y]}')</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t>
            </a:r>
            <a:r>
              <a:rPr lang="en-IN" sz="500" b="0" dirty="0" err="1">
                <a:solidFill>
                  <a:srgbClr val="7CA668"/>
                </a:solidFill>
                <a:effectLst/>
                <a:highlight>
                  <a:srgbClr val="000000"/>
                </a:highlight>
                <a:latin typeface="Consolas" panose="020B0609020204030204" pitchFamily="49" charset="0"/>
              </a:rPr>
              <a:t>time.sleep</a:t>
            </a:r>
            <a:r>
              <a:rPr lang="en-IN" sz="500" b="0" dirty="0">
                <a:solidFill>
                  <a:srgbClr val="7CA668"/>
                </a:solidFill>
                <a:effectLst/>
                <a:highlight>
                  <a:srgbClr val="000000"/>
                </a:highlight>
                <a:latin typeface="Consolas" panose="020B0609020204030204" pitchFamily="49" charset="0"/>
              </a:rPr>
              <a:t>(0.005)</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while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queue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dist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queue</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popleft</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pop from the front of the deque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for</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in</a:t>
            </a:r>
            <a:r>
              <a:rPr lang="en-IN" sz="500" b="0" dirty="0">
                <a:solidFill>
                  <a:srgbClr val="FFFFFF"/>
                </a:solidFill>
                <a:effectLst/>
                <a:highlight>
                  <a:srgbClr val="000000"/>
                </a:highlight>
                <a:latin typeface="Consolas" panose="020B0609020204030204" pitchFamily="49" charset="0"/>
              </a:rPr>
              <a:t> Direction:</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.getWall</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if x !=0 and x!=15 and y!=0 and y!=15:</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API.log(</a:t>
            </a:r>
            <a:r>
              <a:rPr lang="en-IN" sz="500" b="0" dirty="0" err="1">
                <a:solidFill>
                  <a:srgbClr val="7CA668"/>
                </a:solidFill>
                <a:effectLst/>
                <a:highlight>
                  <a:srgbClr val="000000"/>
                </a:highlight>
                <a:latin typeface="Consolas" panose="020B0609020204030204" pitchFamily="49" charset="0"/>
              </a:rPr>
              <a:t>f'continued</a:t>
            </a:r>
            <a:r>
              <a:rPr lang="en-IN" sz="500" b="0" dirty="0">
                <a:solidFill>
                  <a:srgbClr val="7CA668"/>
                </a:solidFill>
                <a:effectLst/>
                <a:highlight>
                  <a:srgbClr val="000000"/>
                </a:highlight>
                <a:latin typeface="Consolas" panose="020B0609020204030204" pitchFamily="49" charset="0"/>
              </a:rPr>
              <a:t> at {x},{y} in </a:t>
            </a:r>
            <a:r>
              <a:rPr lang="en-IN" sz="500" b="0" dirty="0" err="1">
                <a:solidFill>
                  <a:srgbClr val="7CA668"/>
                </a:solidFill>
                <a:effectLst/>
                <a:highlight>
                  <a:srgbClr val="000000"/>
                </a:highlight>
                <a:latin typeface="Consolas" panose="020B0609020204030204" pitchFamily="49" charset="0"/>
              </a:rPr>
              <a:t>drin</a:t>
            </a:r>
            <a:r>
              <a:rPr lang="en-IN" sz="500" b="0" dirty="0">
                <a:solidFill>
                  <a:srgbClr val="7CA668"/>
                </a:solidFill>
                <a:effectLst/>
                <a:highlight>
                  <a:srgbClr val="000000"/>
                </a:highlight>
                <a:latin typeface="Consolas" panose="020B0609020204030204" pitchFamily="49" charset="0"/>
              </a:rPr>
              <a:t> {direction}')</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continue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else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getNeighbor</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x</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y</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t>
            </a:r>
            <a:r>
              <a:rPr lang="en-IN" sz="500" b="0" dirty="0" err="1">
                <a:solidFill>
                  <a:srgbClr val="7CA668"/>
                </a:solidFill>
                <a:effectLst/>
                <a:highlight>
                  <a:srgbClr val="000000"/>
                </a:highlight>
                <a:latin typeface="Consolas" panose="020B0609020204030204" pitchFamily="49" charset="0"/>
              </a:rPr>
              <a:t>API.setText</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nx,ny,f</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maze.getWall</a:t>
            </a:r>
            <a:r>
              <a:rPr lang="en-IN" sz="500" b="0" dirty="0">
                <a:solidFill>
                  <a:srgbClr val="7CA668"/>
                </a:solidFill>
                <a:effectLst/>
                <a:highlight>
                  <a:srgbClr val="000000"/>
                </a:highlight>
                <a:latin typeface="Consolas" panose="020B0609020204030204" pitchFamily="49" charset="0"/>
              </a:rPr>
              <a:t>((x, y), direction)}')</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.contains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and</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None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dist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t>
            </a:r>
            <a:r>
              <a:rPr lang="en-IN" sz="500" b="0" dirty="0" err="1">
                <a:solidFill>
                  <a:srgbClr val="7CA668"/>
                </a:solidFill>
                <a:effectLst/>
                <a:highlight>
                  <a:srgbClr val="000000"/>
                </a:highlight>
                <a:latin typeface="Consolas" panose="020B0609020204030204" pitchFamily="49" charset="0"/>
              </a:rPr>
              <a:t>API.setText</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nx,ny,f</a:t>
            </a:r>
            <a:r>
              <a:rPr lang="en-IN" sz="500" b="0" dirty="0">
                <a:solidFill>
                  <a:srgbClr val="7CA668"/>
                </a:solidFill>
                <a:effectLst/>
                <a:highlight>
                  <a:srgbClr val="000000"/>
                </a:highlight>
                <a:latin typeface="Consolas" panose="020B0609020204030204" pitchFamily="49" charset="0"/>
              </a:rPr>
              <a:t>'{distances[</a:t>
            </a:r>
            <a:r>
              <a:rPr lang="en-IN" sz="500" b="0" dirty="0" err="1">
                <a:solidFill>
                  <a:srgbClr val="7CA668"/>
                </a:solidFill>
                <a:effectLst/>
                <a:highlight>
                  <a:srgbClr val="000000"/>
                </a:highlight>
                <a:latin typeface="Consolas" panose="020B0609020204030204" pitchFamily="49" charset="0"/>
              </a:rPr>
              <a:t>nx</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ny</a:t>
            </a:r>
            <a:r>
              <a:rPr lang="en-IN" sz="500" b="0" dirty="0">
                <a:solidFill>
                  <a:srgbClr val="7CA668"/>
                </a:solidFill>
                <a:effectLst/>
                <a:highlight>
                  <a:srgbClr val="000000"/>
                </a:highlight>
                <a:latin typeface="Consolas" panose="020B0609020204030204" pitchFamily="49" charset="0"/>
              </a:rPr>
              <a: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t>
            </a:r>
            <a:r>
              <a:rPr lang="en-IN" sz="500" b="0" dirty="0" err="1">
                <a:solidFill>
                  <a:srgbClr val="7CA668"/>
                </a:solidFill>
                <a:effectLst/>
                <a:highlight>
                  <a:srgbClr val="000000"/>
                </a:highlight>
                <a:latin typeface="Consolas" panose="020B0609020204030204" pitchFamily="49" charset="0"/>
              </a:rPr>
              <a:t>time.sleep</a:t>
            </a:r>
            <a:r>
              <a:rPr lang="en-IN" sz="500" b="0" dirty="0">
                <a:solidFill>
                  <a:srgbClr val="7CA668"/>
                </a:solidFill>
                <a:effectLst/>
                <a:highlight>
                  <a:srgbClr val="000000"/>
                </a:highlight>
                <a:latin typeface="Consolas" panose="020B0609020204030204" pitchFamily="49" charset="0"/>
              </a:rPr>
              <a:t>(0.005*distances[</a:t>
            </a:r>
            <a:r>
              <a:rPr lang="en-IN" sz="500" b="0" dirty="0" err="1">
                <a:solidFill>
                  <a:srgbClr val="7CA668"/>
                </a:solidFill>
                <a:effectLst/>
                <a:highlight>
                  <a:srgbClr val="000000"/>
                </a:highlight>
                <a:latin typeface="Consolas" panose="020B0609020204030204" pitchFamily="49" charset="0"/>
              </a:rPr>
              <a:t>nx</a:t>
            </a:r>
            <a:r>
              <a:rPr lang="en-IN" sz="500" b="0" dirty="0">
                <a:solidFill>
                  <a:srgbClr val="7CA668"/>
                </a:solidFill>
                <a:effectLst/>
                <a:highlight>
                  <a:srgbClr val="000000"/>
                </a:highlight>
                <a:latin typeface="Consolas" panose="020B0609020204030204" pitchFamily="49" charset="0"/>
              </a:rPr>
              <a:t>][</a:t>
            </a:r>
            <a:r>
              <a:rPr lang="en-IN" sz="500" b="0" dirty="0" err="1">
                <a:solidFill>
                  <a:srgbClr val="7CA668"/>
                </a:solidFill>
                <a:effectLst/>
                <a:highlight>
                  <a:srgbClr val="000000"/>
                </a:highlight>
                <a:latin typeface="Consolas" panose="020B0609020204030204" pitchFamily="49" charset="0"/>
              </a:rPr>
              <a:t>ny</a:t>
            </a:r>
            <a:r>
              <a:rPr lang="en-IN" sz="500" b="0" dirty="0">
                <a:solidFill>
                  <a:srgbClr val="7CA668"/>
                </a:solidFill>
                <a:effectLst/>
                <a:highlight>
                  <a:srgbClr val="000000"/>
                </a:highlight>
                <a:latin typeface="Consolas" panose="020B0609020204030204" pitchFamily="49" charset="0"/>
              </a:rPr>
              <a:t>])</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queue</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append</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nx</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ny</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return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569CD6"/>
                </a:solidFill>
                <a:effectLst/>
                <a:highlight>
                  <a:srgbClr val="000000"/>
                </a:highlight>
                <a:latin typeface="Consolas" panose="020B0609020204030204" pitchFamily="49" charset="0"/>
              </a:rPr>
              <a:t>def</a:t>
            </a:r>
            <a:r>
              <a:rPr lang="en-IN" sz="500" b="0" dirty="0">
                <a:solidFill>
                  <a:srgbClr val="FFFFFF"/>
                </a:solidFill>
                <a:effectLst/>
                <a:highlight>
                  <a:srgbClr val="000000"/>
                </a:highlight>
                <a:latin typeface="Consolas" panose="020B0609020204030204" pitchFamily="49" charset="0"/>
              </a:rPr>
              <a:t> </a:t>
            </a:r>
            <a:r>
              <a:rPr lang="en-IN" sz="500" b="0" dirty="0">
                <a:solidFill>
                  <a:srgbClr val="DCDCAA"/>
                </a:solidFill>
                <a:effectLst/>
                <a:highlight>
                  <a:srgbClr val="000000"/>
                </a:highlight>
                <a:latin typeface="Consolas" panose="020B0609020204030204" pitchFamily="49" charset="0"/>
              </a:rPr>
              <a:t>main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begin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time</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time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Maze(</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.mazeWidth</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.mazeHeight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Initialize maze dimensions using API</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mouse</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Mouse(</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FFFFFF"/>
                </a:solidFill>
                <a:effectLst/>
                <a:highlight>
                  <a:srgbClr val="000000"/>
                </a:highlight>
                <a:latin typeface="Consolas" panose="020B0609020204030204" pitchFamily="49" charset="0"/>
              </a:rPr>
              <a:t>Direction.NORTH</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Initialize mouse at starting position</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start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Starting position</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Define the goal cells (e.g., the </a:t>
            </a:r>
            <a:r>
              <a:rPr lang="en-IN" sz="500" b="0" dirty="0" err="1">
                <a:solidFill>
                  <a:srgbClr val="7CA668"/>
                </a:solidFill>
                <a:effectLst/>
                <a:highlight>
                  <a:srgbClr val="000000"/>
                </a:highlight>
                <a:latin typeface="Consolas" panose="020B0609020204030204" pitchFamily="49" charset="0"/>
              </a:rPr>
              <a:t>center</a:t>
            </a:r>
            <a:r>
              <a:rPr lang="en-IN" sz="500" b="0" dirty="0">
                <a:solidFill>
                  <a:srgbClr val="7CA668"/>
                </a:solidFill>
                <a:effectLst/>
                <a:highlight>
                  <a:srgbClr val="000000"/>
                </a:highlight>
                <a:latin typeface="Consolas" panose="020B0609020204030204" pitchFamily="49" charset="0"/>
              </a:rPr>
              <a:t> of the maze)</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goal_cells</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.mazeWidth</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.mazeHeight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.mazeWidth</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goal_cells</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append</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.mazeWidth</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.mazeHeight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goal_cells</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append</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.mazeWidth</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.mazeHeight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goal_cells</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append</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.mazeWidth</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.mazeHeight</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Calculate Manhattan distances using flood fill from the goal cells</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floodFillManhattanDistances</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goal_cells</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set</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Set to keep track of visited cells</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visited</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add</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start</a:t>
            </a: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Mark the starting cell as visited</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for</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i</a:t>
            </a: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in</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range</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3</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while</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.inCenter</a:t>
            </a:r>
            <a:r>
              <a:rPr lang="en-IN" sz="500" b="0" dirty="0">
                <a:solidFill>
                  <a:srgbClr val="FFFFFF"/>
                </a:solidFill>
                <a:effectLst/>
                <a:highlight>
                  <a:srgbClr val="000000"/>
                </a:highlight>
                <a:latin typeface="Consolas" panose="020B0609020204030204" pitchFamily="49" charset="0"/>
              </a:rPr>
              <a:t>(</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.getPosition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updateWalls</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mouse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floodFillManhattanDistances</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goal_cells</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API.log(distances)</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moved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moveTowardsSmallestDistance</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mouse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moved</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set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floodFillManhattanDistances</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goal_cells</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moved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moveTowardsSmallestDistance</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mouse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i</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&lt;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2</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set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while</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.getPosition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0</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updateWalls</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mouse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moveToStart</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moved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moveTowardsSmallestDistance</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mouse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a:solidFill>
                  <a:srgbClr val="569CD6"/>
                </a:solidFill>
                <a:effectLst/>
                <a:highlight>
                  <a:srgbClr val="000000"/>
                </a:highlight>
                <a:latin typeface="Consolas" panose="020B0609020204030204" pitchFamily="49" charset="0"/>
              </a:rPr>
              <a:t>not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moved</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set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moveToStart</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moved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moveTowardsSmallestDistance</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mouse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distances</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visited</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end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time</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time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time</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sleep</a:t>
            </a:r>
            <a:r>
              <a:rPr lang="en-IN" sz="500" b="0" dirty="0">
                <a:solidFill>
                  <a:srgbClr val="FFFFFF"/>
                </a:solidFill>
                <a:effectLst/>
                <a:highlight>
                  <a:srgbClr val="000000"/>
                </a:highlight>
                <a:latin typeface="Consolas" panose="020B0609020204030204" pitchFamily="49" charset="0"/>
              </a:rPr>
              <a:t>(</a:t>
            </a:r>
            <a:r>
              <a:rPr lang="en-IN" sz="500" b="0" dirty="0">
                <a:solidFill>
                  <a:srgbClr val="B5CEA8"/>
                </a:solidFill>
                <a:effectLst/>
                <a:highlight>
                  <a:srgbClr val="000000"/>
                </a:highlight>
                <a:latin typeface="Consolas" panose="020B0609020204030204" pitchFamily="49" charset="0"/>
              </a:rPr>
              <a:t>1</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4EC9B0"/>
                </a:solidFill>
                <a:effectLst/>
                <a:highlight>
                  <a:srgbClr val="000000"/>
                </a:highlight>
                <a:latin typeface="Consolas" panose="020B0609020204030204" pitchFamily="49" charset="0"/>
              </a:rPr>
              <a:t>API</a:t>
            </a:r>
            <a:r>
              <a:rPr lang="en-IN" sz="500" b="0" dirty="0">
                <a:solidFill>
                  <a:srgbClr val="FFFFFF"/>
                </a:solidFill>
                <a:effectLst/>
                <a:highlight>
                  <a:srgbClr val="000000"/>
                </a:highlight>
                <a:latin typeface="Consolas" panose="020B0609020204030204" pitchFamily="49" charset="0"/>
              </a:rPr>
              <a:t>.log(</a:t>
            </a:r>
            <a:r>
              <a:rPr lang="en-IN" sz="500" b="0" dirty="0">
                <a:solidFill>
                  <a:srgbClr val="CE9178"/>
                </a:solidFill>
                <a:effectLst/>
                <a:highlight>
                  <a:srgbClr val="000000"/>
                </a:highlight>
                <a:latin typeface="Consolas" panose="020B0609020204030204" pitchFamily="49" charset="0"/>
              </a:rPr>
              <a:t>"Maze solved in </a:t>
            </a:r>
            <a:r>
              <a:rPr lang="en-IN" sz="500" b="0" dirty="0">
                <a:solidFill>
                  <a:srgbClr val="569CD6"/>
                </a:solidFill>
                <a:effectLst/>
                <a:highlight>
                  <a:srgbClr val="000000"/>
                </a:highlight>
                <a:latin typeface="Consolas" panose="020B0609020204030204" pitchFamily="49" charset="0"/>
              </a:rPr>
              <a:t>{:.2f}</a:t>
            </a:r>
            <a:r>
              <a:rPr lang="en-IN" sz="500" b="0" dirty="0">
                <a:solidFill>
                  <a:srgbClr val="CE9178"/>
                </a:solidFill>
                <a:effectLst/>
                <a:highlight>
                  <a:srgbClr val="000000"/>
                </a:highlight>
                <a:latin typeface="Consolas" panose="020B0609020204030204" pitchFamily="49" charset="0"/>
              </a:rPr>
              <a:t> </a:t>
            </a:r>
            <a:r>
              <a:rPr lang="en-IN" sz="500" b="0" dirty="0" err="1">
                <a:solidFill>
                  <a:srgbClr val="CE9178"/>
                </a:solidFill>
                <a:effectLst/>
                <a:highlight>
                  <a:srgbClr val="000000"/>
                </a:highlight>
                <a:latin typeface="Consolas" panose="020B0609020204030204" pitchFamily="49" charset="0"/>
              </a:rPr>
              <a:t>seconds"</a:t>
            </a:r>
            <a:r>
              <a:rPr lang="en-IN" sz="500" b="0" dirty="0" err="1">
                <a:solidFill>
                  <a:srgbClr val="FFFFFF"/>
                </a:solidFill>
                <a:effectLst/>
                <a:highlight>
                  <a:srgbClr val="000000"/>
                </a:highlight>
                <a:latin typeface="Consolas" panose="020B0609020204030204" pitchFamily="49" charset="0"/>
              </a:rPr>
              <a:t>.</a:t>
            </a:r>
            <a:r>
              <a:rPr lang="en-IN" sz="500" b="0" dirty="0" err="1">
                <a:solidFill>
                  <a:srgbClr val="DCDCAA"/>
                </a:solidFill>
                <a:effectLst/>
                <a:highlight>
                  <a:srgbClr val="000000"/>
                </a:highlight>
                <a:latin typeface="Consolas" panose="020B0609020204030204" pitchFamily="49" charset="0"/>
              </a:rPr>
              <a:t>format</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end</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begin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569CD6"/>
                </a:solidFill>
                <a:effectLst/>
                <a:highlight>
                  <a:srgbClr val="000000"/>
                </a:highlight>
                <a:latin typeface="Consolas" panose="020B0609020204030204" pitchFamily="49" charset="0"/>
              </a:rPr>
              <a:t>def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DCDCAA"/>
                </a:solidFill>
                <a:effectLst/>
                <a:highlight>
                  <a:srgbClr val="000000"/>
                </a:highlight>
                <a:latin typeface="Consolas" panose="020B0609020204030204" pitchFamily="49" charset="0"/>
              </a:rPr>
              <a:t>updateWalls</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maze</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mouse</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.getPosition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mouse</a:t>
            </a:r>
            <a:r>
              <a:rPr lang="en-IN" sz="500" b="0" dirty="0" err="1">
                <a:solidFill>
                  <a:srgbClr val="FFFFFF"/>
                </a:solidFill>
                <a:effectLst/>
                <a:highlight>
                  <a:srgbClr val="000000"/>
                </a:highlight>
                <a:latin typeface="Consolas" panose="020B0609020204030204" pitchFamily="49" charset="0"/>
              </a:rPr>
              <a:t>.getDirection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FFFFFF"/>
                </a:solidFill>
                <a:effectLst/>
                <a:highlight>
                  <a:srgbClr val="000000"/>
                </a:highlight>
                <a:latin typeface="Consolas" panose="020B0609020204030204" pitchFamily="49" charset="0"/>
              </a:rPr>
              <a:t>    </a:t>
            </a:r>
            <a:r>
              <a:rPr lang="en-IN" sz="500" b="0" dirty="0">
                <a:solidFill>
                  <a:srgbClr val="7CA668"/>
                </a:solidFill>
                <a:effectLst/>
                <a:highlight>
                  <a:srgbClr val="000000"/>
                </a:highlight>
                <a:latin typeface="Consolas" panose="020B0609020204030204" pitchFamily="49" charset="0"/>
              </a:rPr>
              <a:t># Update walls based on sensor information</a:t>
            </a: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.wallFront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.setWall</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position</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direction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.wallLeft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.setWall</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position</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direction</a:t>
            </a:r>
            <a:r>
              <a:rPr lang="en-IN" sz="500" b="0" dirty="0" err="1">
                <a:solidFill>
                  <a:srgbClr val="FFFFFF"/>
                </a:solidFill>
                <a:effectLst/>
                <a:highlight>
                  <a:srgbClr val="000000"/>
                </a:highlight>
                <a:latin typeface="Consolas" panose="020B0609020204030204" pitchFamily="49" charset="0"/>
              </a:rPr>
              <a:t>.turnLeft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4EC9B0"/>
                </a:solidFill>
                <a:effectLst/>
                <a:highlight>
                  <a:srgbClr val="000000"/>
                </a:highlight>
                <a:latin typeface="Consolas" panose="020B0609020204030204" pitchFamily="49" charset="0"/>
              </a:rPr>
              <a:t>API</a:t>
            </a:r>
            <a:r>
              <a:rPr lang="en-IN" sz="500" b="0" dirty="0" err="1">
                <a:solidFill>
                  <a:srgbClr val="FFFFFF"/>
                </a:solidFill>
                <a:effectLst/>
                <a:highlight>
                  <a:srgbClr val="000000"/>
                </a:highlight>
                <a:latin typeface="Consolas" panose="020B0609020204030204" pitchFamily="49" charset="0"/>
              </a:rPr>
              <a:t>.wallRight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maze</a:t>
            </a:r>
            <a:r>
              <a:rPr lang="en-IN" sz="500" b="0" dirty="0" err="1">
                <a:solidFill>
                  <a:srgbClr val="FFFFFF"/>
                </a:solidFill>
                <a:effectLst/>
                <a:highlight>
                  <a:srgbClr val="000000"/>
                </a:highlight>
                <a:latin typeface="Consolas" panose="020B0609020204030204" pitchFamily="49" charset="0"/>
              </a:rPr>
              <a:t>.setWall</a:t>
            </a:r>
            <a:r>
              <a:rPr lang="en-IN" sz="500" b="0" dirty="0">
                <a:solidFill>
                  <a:srgbClr val="FFFFFF"/>
                </a:solidFill>
                <a:effectLst/>
                <a:highlight>
                  <a:srgbClr val="000000"/>
                </a:highlight>
                <a:latin typeface="Consolas" panose="020B0609020204030204" pitchFamily="49" charset="0"/>
              </a:rPr>
              <a:t>(</a:t>
            </a:r>
            <a:r>
              <a:rPr lang="en-IN" sz="500" b="0" dirty="0">
                <a:solidFill>
                  <a:srgbClr val="9CDCFE"/>
                </a:solidFill>
                <a:effectLst/>
                <a:highlight>
                  <a:srgbClr val="000000"/>
                </a:highlight>
                <a:latin typeface="Consolas" panose="020B0609020204030204" pitchFamily="49" charset="0"/>
              </a:rPr>
              <a:t>position</a:t>
            </a:r>
            <a:r>
              <a:rPr lang="en-IN" sz="500" b="0" dirty="0">
                <a:solidFill>
                  <a:srgbClr val="FFFFFF"/>
                </a:solidFill>
                <a:effectLst/>
                <a:highlight>
                  <a:srgbClr val="000000"/>
                </a:highlight>
                <a:latin typeface="Consolas" panose="020B0609020204030204" pitchFamily="49" charset="0"/>
              </a:rPr>
              <a:t>, </a:t>
            </a:r>
            <a:r>
              <a:rPr lang="en-IN" sz="500" b="0" dirty="0" err="1">
                <a:solidFill>
                  <a:srgbClr val="9CDCFE"/>
                </a:solidFill>
                <a:effectLst/>
                <a:highlight>
                  <a:srgbClr val="000000"/>
                </a:highlight>
                <a:latin typeface="Consolas" panose="020B0609020204030204" pitchFamily="49" charset="0"/>
              </a:rPr>
              <a:t>direction</a:t>
            </a:r>
            <a:r>
              <a:rPr lang="en-IN" sz="500" b="0" dirty="0" err="1">
                <a:solidFill>
                  <a:srgbClr val="FFFFFF"/>
                </a:solidFill>
                <a:effectLst/>
                <a:highlight>
                  <a:srgbClr val="000000"/>
                </a:highlight>
                <a:latin typeface="Consolas" panose="020B0609020204030204" pitchFamily="49" charset="0"/>
              </a:rPr>
              <a:t>.turnRight</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r>
              <a:rPr lang="en-IN" sz="500" b="0" dirty="0">
                <a:solidFill>
                  <a:srgbClr val="C586C0"/>
                </a:solidFill>
                <a:effectLst/>
                <a:highlight>
                  <a:srgbClr val="000000"/>
                </a:highlight>
                <a:latin typeface="Consolas" panose="020B0609020204030204" pitchFamily="49" charset="0"/>
              </a:rPr>
              <a:t>if</a:t>
            </a:r>
            <a:r>
              <a:rPr lang="en-IN" sz="500" b="0" dirty="0">
                <a:solidFill>
                  <a:srgbClr val="FFFFFF"/>
                </a:solidFill>
                <a:effectLst/>
                <a:highlight>
                  <a:srgbClr val="000000"/>
                </a:highlight>
                <a:latin typeface="Consolas" panose="020B0609020204030204" pitchFamily="49" charset="0"/>
              </a:rPr>
              <a:t> </a:t>
            </a:r>
            <a:r>
              <a:rPr lang="en-IN" sz="500" b="0" dirty="0">
                <a:solidFill>
                  <a:srgbClr val="9CDCFE"/>
                </a:solidFill>
                <a:effectLst/>
                <a:highlight>
                  <a:srgbClr val="000000"/>
                </a:highlight>
                <a:latin typeface="Consolas" panose="020B0609020204030204" pitchFamily="49" charset="0"/>
              </a:rPr>
              <a:t>__name__</a:t>
            </a:r>
            <a:r>
              <a:rPr lang="en-IN" sz="500" b="0" dirty="0">
                <a:solidFill>
                  <a:srgbClr val="FFFFFF"/>
                </a:solidFill>
                <a:effectLst/>
                <a:highlight>
                  <a:srgbClr val="000000"/>
                </a:highlight>
                <a:latin typeface="Consolas" panose="020B0609020204030204" pitchFamily="49" charset="0"/>
              </a:rPr>
              <a:t> </a:t>
            </a:r>
            <a:r>
              <a:rPr lang="en-IN" sz="500" b="0" dirty="0">
                <a:solidFill>
                  <a:srgbClr val="D4D4D4"/>
                </a:solidFill>
                <a:effectLst/>
                <a:highlight>
                  <a:srgbClr val="000000"/>
                </a:highlight>
                <a:latin typeface="Consolas" panose="020B0609020204030204" pitchFamily="49" charset="0"/>
              </a:rPr>
              <a:t>==</a:t>
            </a:r>
            <a:r>
              <a:rPr lang="en-IN" sz="500" b="0" dirty="0">
                <a:solidFill>
                  <a:srgbClr val="FFFFFF"/>
                </a:solidFill>
                <a:effectLst/>
                <a:highlight>
                  <a:srgbClr val="000000"/>
                </a:highlight>
                <a:latin typeface="Consolas" panose="020B0609020204030204" pitchFamily="49" charset="0"/>
              </a:rPr>
              <a:t> </a:t>
            </a:r>
            <a:r>
              <a:rPr lang="en-IN" sz="500" b="0" dirty="0">
                <a:solidFill>
                  <a:srgbClr val="CE9178"/>
                </a:solidFill>
                <a:effectLst/>
                <a:highlight>
                  <a:srgbClr val="000000"/>
                </a:highlight>
                <a:latin typeface="Consolas" panose="020B0609020204030204" pitchFamily="49" charset="0"/>
              </a:rPr>
              <a:t>"__main__"</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r>
              <a:rPr lang="en-IN" sz="500" b="0" dirty="0">
                <a:solidFill>
                  <a:srgbClr val="FFFFFF"/>
                </a:solidFill>
                <a:effectLst/>
                <a:highlight>
                  <a:srgbClr val="000000"/>
                </a:highlight>
                <a:latin typeface="Consolas" panose="020B0609020204030204" pitchFamily="49" charset="0"/>
              </a:rPr>
              <a:t>    </a:t>
            </a:r>
            <a:r>
              <a:rPr lang="en-IN" sz="500" b="0" dirty="0">
                <a:solidFill>
                  <a:srgbClr val="DCDCAA"/>
                </a:solidFill>
                <a:effectLst/>
                <a:highlight>
                  <a:srgbClr val="000000"/>
                </a:highlight>
                <a:latin typeface="Consolas" panose="020B0609020204030204" pitchFamily="49" charset="0"/>
              </a:rPr>
              <a:t>main</a:t>
            </a:r>
            <a:r>
              <a:rPr lang="en-IN" sz="500" b="0" dirty="0">
                <a:solidFill>
                  <a:srgbClr val="FFFFFF"/>
                </a:solidFill>
                <a:effectLst/>
                <a:highlight>
                  <a:srgbClr val="000000"/>
                </a:highlight>
                <a:latin typeface="Consolas" panose="020B0609020204030204" pitchFamily="49" charset="0"/>
              </a:rPr>
              <a:t>()</a:t>
            </a:r>
          </a:p>
          <a:p>
            <a:pPr marL="0" indent="0">
              <a:lnSpc>
                <a:spcPct val="120000"/>
              </a:lnSpc>
              <a:spcBef>
                <a:spcPts val="100"/>
              </a:spcBef>
              <a:buNone/>
            </a:pPr>
            <a:br>
              <a:rPr lang="en-IN" sz="500" b="0" dirty="0">
                <a:solidFill>
                  <a:srgbClr val="FFFFFF"/>
                </a:solidFill>
                <a:effectLst/>
                <a:highlight>
                  <a:srgbClr val="000000"/>
                </a:highlight>
                <a:latin typeface="Consolas" panose="020B0609020204030204" pitchFamily="49" charset="0"/>
              </a:rPr>
            </a:br>
            <a:endParaRPr lang="en-IN" sz="500" b="0" dirty="0">
              <a:solidFill>
                <a:srgbClr val="FFFFFF"/>
              </a:solidFill>
              <a:effectLst/>
              <a:highlight>
                <a:srgbClr val="000000"/>
              </a:highlight>
              <a:latin typeface="Consolas" panose="020B0609020204030204" pitchFamily="49" charset="0"/>
            </a:endParaRPr>
          </a:p>
          <a:p>
            <a:pPr marL="0" indent="0">
              <a:lnSpc>
                <a:spcPct val="120000"/>
              </a:lnSpc>
              <a:spcBef>
                <a:spcPts val="100"/>
              </a:spcBef>
              <a:buNone/>
            </a:pPr>
            <a:endParaRPr lang="en-IN" sz="500" dirty="0"/>
          </a:p>
        </p:txBody>
      </p:sp>
    </p:spTree>
    <p:extLst>
      <p:ext uri="{BB962C8B-B14F-4D97-AF65-F5344CB8AC3E}">
        <p14:creationId xmlns:p14="http://schemas.microsoft.com/office/powerpoint/2010/main" val="4232156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B9529-5269-767F-19A6-3DA74B2320A0}"/>
              </a:ext>
            </a:extLst>
          </p:cNvPr>
          <p:cNvSpPr>
            <a:spLocks noGrp="1"/>
          </p:cNvSpPr>
          <p:nvPr>
            <p:ph type="title"/>
          </p:nvPr>
        </p:nvSpPr>
        <p:spPr>
          <a:xfrm>
            <a:off x="1524000" y="190500"/>
            <a:ext cx="9144000" cy="1143000"/>
          </a:xfrm>
        </p:spPr>
        <p:txBody>
          <a:bodyPr anchor="t"/>
          <a:lstStyle/>
          <a:p>
            <a:r>
              <a:rPr lang="en-US" dirty="0"/>
              <a:t>Final Simulation</a:t>
            </a:r>
            <a:endParaRPr lang="en-IN" dirty="0"/>
          </a:p>
        </p:txBody>
      </p:sp>
      <p:sp>
        <p:nvSpPr>
          <p:cNvPr id="3" name="Content Placeholder 2">
            <a:extLst>
              <a:ext uri="{FF2B5EF4-FFF2-40B4-BE49-F238E27FC236}">
                <a16:creationId xmlns:a16="http://schemas.microsoft.com/office/drawing/2014/main" id="{0DFAF0F0-4866-16C0-25B3-5D347D3D8FE7}"/>
              </a:ext>
            </a:extLst>
          </p:cNvPr>
          <p:cNvSpPr>
            <a:spLocks noGrp="1"/>
          </p:cNvSpPr>
          <p:nvPr>
            <p:ph idx="1"/>
          </p:nvPr>
        </p:nvSpPr>
        <p:spPr>
          <a:xfrm>
            <a:off x="1524000" y="764704"/>
            <a:ext cx="9144000" cy="5331296"/>
          </a:xfrm>
        </p:spPr>
        <p:txBody>
          <a:bodyPr/>
          <a:lstStyle/>
          <a:p>
            <a:r>
              <a:rPr lang="en-US" dirty="0"/>
              <a:t>Maze 1</a:t>
            </a:r>
          </a:p>
          <a:p>
            <a:pPr marL="0" indent="0">
              <a:buNone/>
            </a:pPr>
            <a:endParaRPr lang="en-IN" dirty="0"/>
          </a:p>
        </p:txBody>
      </p:sp>
      <p:pic>
        <p:nvPicPr>
          <p:cNvPr id="4" name="Maze1">
            <a:hlinkClick r:id="" action="ppaction://media"/>
            <a:extLst>
              <a:ext uri="{FF2B5EF4-FFF2-40B4-BE49-F238E27FC236}">
                <a16:creationId xmlns:a16="http://schemas.microsoft.com/office/drawing/2014/main" id="{D08961E3-4DC4-FA26-740E-0FBB7934255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31504" y="1079936"/>
            <a:ext cx="8626152" cy="5320209"/>
          </a:xfrm>
          <a:prstGeom prst="rect">
            <a:avLst/>
          </a:prstGeom>
        </p:spPr>
      </p:pic>
    </p:spTree>
    <p:extLst>
      <p:ext uri="{BB962C8B-B14F-4D97-AF65-F5344CB8AC3E}">
        <p14:creationId xmlns:p14="http://schemas.microsoft.com/office/powerpoint/2010/main" val="807773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2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704</TotalTime>
  <Words>4430</Words>
  <Application>Microsoft Office PowerPoint</Application>
  <PresentationFormat>Widescreen</PresentationFormat>
  <Paragraphs>494</Paragraphs>
  <Slides>26</Slides>
  <Notes>0</Notes>
  <HiddenSlides>0</HiddenSlides>
  <MMClips>2</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Tech Computer 16x9</vt:lpstr>
      <vt:lpstr>IITISoC’24 IVR3: MICROMOUSE</vt:lpstr>
      <vt:lpstr>Table of Contents</vt:lpstr>
      <vt:lpstr>The Problem Statement</vt:lpstr>
      <vt:lpstr>Initial Approach</vt:lpstr>
      <vt:lpstr>Final Iteration &amp; Metrics</vt:lpstr>
      <vt:lpstr>Stepping Up!</vt:lpstr>
      <vt:lpstr>Optimized Algorithm</vt:lpstr>
      <vt:lpstr>PowerPoint Presentation</vt:lpstr>
      <vt:lpstr>Final Simulation</vt:lpstr>
      <vt:lpstr>PowerPoint Presentation</vt:lpstr>
      <vt:lpstr>Hardware Elements Required</vt:lpstr>
      <vt:lpstr>Sensor Selection</vt:lpstr>
      <vt:lpstr>Microcontroller Selection</vt:lpstr>
      <vt:lpstr>Comparison Table</vt:lpstr>
      <vt:lpstr>PowerPoint Presentation</vt:lpstr>
      <vt:lpstr>Motor Selection</vt:lpstr>
      <vt:lpstr>PowerPoint Presentation</vt:lpstr>
      <vt:lpstr>Comparison Table</vt:lpstr>
      <vt:lpstr>Motor Driver Selection</vt:lpstr>
      <vt:lpstr>PowerPoint Presentation</vt:lpstr>
      <vt:lpstr>PowerPoint Presentation</vt:lpstr>
      <vt:lpstr>Comparison table</vt:lpstr>
      <vt:lpstr>Power Source Selection</vt:lpstr>
      <vt:lpstr>PowerPoint Presentation</vt:lpstr>
      <vt:lpstr>Further Vision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IITISoC’24 IVR3: MICROMOUSE</dc:title>
  <dc:creator>DAKSH CHANDEL</dc:creator>
  <cp:lastModifiedBy>DAKSH CHANDEL</cp:lastModifiedBy>
  <cp:revision>2</cp:revision>
  <dcterms:created xsi:type="dcterms:W3CDTF">2024-07-27T04:38:02Z</dcterms:created>
  <dcterms:modified xsi:type="dcterms:W3CDTF">2024-07-27T16:39:56Z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